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7" r:id="rId3"/>
    <p:sldId id="291" r:id="rId4"/>
    <p:sldId id="275" r:id="rId5"/>
    <p:sldId id="295" r:id="rId6"/>
    <p:sldId id="296" r:id="rId7"/>
    <p:sldId id="294" r:id="rId8"/>
    <p:sldId id="289" r:id="rId9"/>
    <p:sldId id="293" r:id="rId10"/>
    <p:sldId id="292" r:id="rId11"/>
    <p:sldId id="307" r:id="rId12"/>
    <p:sldId id="298" r:id="rId13"/>
    <p:sldId id="290" r:id="rId14"/>
    <p:sldId id="284" r:id="rId15"/>
    <p:sldId id="288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1515"/>
    <a:srgbClr val="DB2E25"/>
    <a:srgbClr val="CC3300"/>
    <a:srgbClr val="3E3E3D"/>
    <a:srgbClr val="D8D8D8"/>
    <a:srgbClr val="C42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FD6785-EB2B-8AB5-45D8-B5E926E7BC35}" v="108" dt="2022-06-14T12:43:02.245"/>
    <p1510:client id="{FEBA61C6-11E2-3C42-A8DB-E408FFDEFB25}" v="1" dt="2022-06-14T06:22:28.4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8" autoAdjust="0"/>
    <p:restoredTop sz="96517" autoAdjust="0"/>
  </p:normalViewPr>
  <p:slideViewPr>
    <p:cSldViewPr snapToObjects="1">
      <p:cViewPr varScale="1">
        <p:scale>
          <a:sx n="120" d="100"/>
          <a:sy n="120" d="100"/>
        </p:scale>
        <p:origin x="120" y="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121" d="100"/>
          <a:sy n="121" d="100"/>
        </p:scale>
        <p:origin x="38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DD6AE-8C26-4F1B-B84E-3144B6FA23F7}" type="datetimeFigureOut">
              <a:rPr lang="pl-PL" smtClean="0"/>
              <a:pPr/>
              <a:t>2025-10-21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FA3B9-4054-4768-A287-B4E588A5EA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1147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3FAAF-CC5F-4C8F-A3AD-78F60C842C27}" type="datetimeFigureOut">
              <a:rPr lang="pl-PL" smtClean="0"/>
              <a:pPr/>
              <a:t>2025-10-21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5303-1FE7-4C21-BBC3-43AA1027CA6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7132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obrazu 14"/>
          <p:cNvSpPr>
            <a:spLocks noGrp="1"/>
          </p:cNvSpPr>
          <p:nvPr>
            <p:ph type="pic" sz="quarter" idx="10" hasCustomPrompt="1"/>
          </p:nvPr>
        </p:nvSpPr>
        <p:spPr>
          <a:xfrm>
            <a:off x="8980966" y="0"/>
            <a:ext cx="3211033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l-PL"/>
              <a:t>Kliknij tutaj, </a:t>
            </a:r>
            <a:br>
              <a:rPr lang="pl-PL" dirty="0"/>
            </a:br>
            <a:r>
              <a:rPr lang="pl-PL" dirty="0"/>
              <a:t>aby wstawić zdjęcie</a:t>
            </a:r>
          </a:p>
        </p:txBody>
      </p:sp>
      <p:pic>
        <p:nvPicPr>
          <p:cNvPr id="8" name="Grafika 7"/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29507" y="381067"/>
            <a:ext cx="764192" cy="796033"/>
          </a:xfrm>
          <a:prstGeom prst="rect">
            <a:avLst/>
          </a:prstGeom>
        </p:spPr>
      </p:pic>
      <p:sp>
        <p:nvSpPr>
          <p:cNvPr id="9" name="Dowolny kształt: kształt 8"/>
          <p:cNvSpPr/>
          <p:nvPr userDrawn="1"/>
        </p:nvSpPr>
        <p:spPr>
          <a:xfrm>
            <a:off x="0" y="0"/>
            <a:ext cx="9386221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B2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Grafika 9"/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1550" y="5852668"/>
            <a:ext cx="1607231" cy="509161"/>
          </a:xfrm>
          <a:prstGeom prst="rect">
            <a:avLst/>
          </a:prstGeom>
        </p:spPr>
      </p:pic>
      <p:sp>
        <p:nvSpPr>
          <p:cNvPr id="11" name="pole tekstowe 10"/>
          <p:cNvSpPr txBox="1"/>
          <p:nvPr userDrawn="1"/>
        </p:nvSpPr>
        <p:spPr>
          <a:xfrm>
            <a:off x="671390" y="479383"/>
            <a:ext cx="3735573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1400">
                <a:solidFill>
                  <a:schemeClr val="bg1"/>
                </a:solidFill>
              </a:rPr>
              <a:t>Łódź, </a:t>
            </a:r>
            <a:r>
              <a:rPr lang="pl-PL" sz="1400" dirty="0">
                <a:solidFill>
                  <a:schemeClr val="bg1"/>
                </a:solidFill>
              </a:rPr>
              <a:t>dn. 04.01.2017r.</a:t>
            </a:r>
          </a:p>
        </p:txBody>
      </p:sp>
      <p:sp>
        <p:nvSpPr>
          <p:cNvPr id="12" name="pole tekstowe 11"/>
          <p:cNvSpPr txBox="1"/>
          <p:nvPr userDrawn="1"/>
        </p:nvSpPr>
        <p:spPr>
          <a:xfrm>
            <a:off x="657214" y="1914209"/>
            <a:ext cx="5918791" cy="1323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3900" b="1" dirty="0">
                <a:solidFill>
                  <a:schemeClr val="bg1"/>
                </a:solidFill>
              </a:rPr>
              <a:t>Długi tytuł prezentacji </a:t>
            </a:r>
          </a:p>
          <a:p>
            <a:r>
              <a:rPr lang="pl-PL" sz="3900" b="1" dirty="0">
                <a:solidFill>
                  <a:schemeClr val="bg1"/>
                </a:solidFill>
              </a:rPr>
              <a:t>w dwóch wierszach</a:t>
            </a:r>
          </a:p>
        </p:txBody>
      </p:sp>
      <p:sp>
        <p:nvSpPr>
          <p:cNvPr id="13" name="pole tekstowe 12"/>
          <p:cNvSpPr txBox="1"/>
          <p:nvPr userDrawn="1"/>
        </p:nvSpPr>
        <p:spPr>
          <a:xfrm>
            <a:off x="678477" y="3423685"/>
            <a:ext cx="7955157" cy="8803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400" dirty="0">
                <a:solidFill>
                  <a:schemeClr val="bg1"/>
                </a:solidFill>
              </a:rPr>
              <a:t>Krótkie wprowadzenie do prezentacji. Jest dostępnych wiele różnych wersji </a:t>
            </a:r>
            <a:r>
              <a:rPr lang="pl-PL" sz="1400" err="1">
                <a:solidFill>
                  <a:schemeClr val="bg1"/>
                </a:solidFill>
              </a:rPr>
              <a:t>Lorem</a:t>
            </a:r>
            <a:r>
              <a:rPr lang="pl-PL" sz="1400">
                <a:solidFill>
                  <a:schemeClr val="bg1"/>
                </a:solidFill>
              </a:rPr>
              <a:t> Ipsum, </a:t>
            </a:r>
            <a:r>
              <a:rPr lang="pl-PL" sz="1400" dirty="0">
                <a:solidFill>
                  <a:schemeClr val="bg1"/>
                </a:solidFill>
              </a:rPr>
              <a:t>ale większość zmieni się pod wpływem przypadkowych słów Wielu projektantów używa </a:t>
            </a:r>
            <a:r>
              <a:rPr lang="pl-PL" sz="1400" dirty="0" err="1">
                <a:solidFill>
                  <a:schemeClr val="bg1"/>
                </a:solidFill>
              </a:rPr>
              <a:t>Lorem</a:t>
            </a:r>
            <a:r>
              <a:rPr lang="pl-PL" sz="1400" dirty="0">
                <a:solidFill>
                  <a:schemeClr val="bg1"/>
                </a:solidFill>
              </a:rPr>
              <a:t> </a:t>
            </a:r>
            <a:r>
              <a:rPr lang="pl-PL" sz="1400" dirty="0" err="1">
                <a:solidFill>
                  <a:schemeClr val="bg1"/>
                </a:solidFill>
              </a:rPr>
              <a:t>Ipsum</a:t>
            </a:r>
            <a:r>
              <a:rPr lang="pl-PL" sz="1400" dirty="0">
                <a:solidFill>
                  <a:schemeClr val="bg1"/>
                </a:solidFill>
              </a:rPr>
              <a:t> jako domyślnego modelu tekstu. </a:t>
            </a:r>
          </a:p>
        </p:txBody>
      </p:sp>
    </p:spTree>
    <p:extLst>
      <p:ext uri="{BB962C8B-B14F-4D97-AF65-F5344CB8AC3E}">
        <p14:creationId xmlns:p14="http://schemas.microsoft.com/office/powerpoint/2010/main" val="24947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2025-10-21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696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2025-10-21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459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2025-10-21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063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2025-10-21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822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2025-10-21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16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2025-10-21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259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2025-10-21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953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2025-10-21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60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2025-10-21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734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2025-10-21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512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14F2C-608F-45E4-8E73-2E569117B1DB}" type="datetimeFigureOut">
              <a:rPr lang="pl-PL" smtClean="0"/>
              <a:pPr/>
              <a:t>2025-10-21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248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hyperlink" Target="https://studenckiegranty-wniosek.uni.lodz.pl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www.uni.lodz.pl/fileadmin/user_upload/kosztorys_wz%C3%B3r_z_list%C4%85_zamkni%C4%99t%C4%85.xlsx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studenckiegranty-wniosek.uni.lodz.pl/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9" r="19106"/>
          <a:stretch/>
        </p:blipFill>
        <p:spPr>
          <a:xfrm>
            <a:off x="8832113" y="0"/>
            <a:ext cx="3359888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6" r="11111" b="5959"/>
          <a:stretch/>
        </p:blipFill>
        <p:spPr>
          <a:xfrm rot="16200000" flipV="1">
            <a:off x="7198057" y="1877702"/>
            <a:ext cx="6871647" cy="3116240"/>
          </a:xfrm>
          <a:prstGeom prst="rect">
            <a:avLst/>
          </a:prstGeom>
        </p:spPr>
      </p:pic>
      <p:pic>
        <p:nvPicPr>
          <p:cNvPr id="4" name="Grafika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29507" y="381067"/>
            <a:ext cx="764192" cy="796033"/>
          </a:xfrm>
          <a:prstGeom prst="rect">
            <a:avLst/>
          </a:prstGeom>
        </p:spPr>
      </p:pic>
      <p:sp>
        <p:nvSpPr>
          <p:cNvPr id="38" name="Dowolny kształt: kształt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386221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1550" y="5852668"/>
            <a:ext cx="1607231" cy="509161"/>
          </a:xfrm>
          <a:prstGeom prst="rect">
            <a:avLst/>
          </a:prstGeom>
        </p:spPr>
      </p:pic>
      <p:sp>
        <p:nvSpPr>
          <p:cNvPr id="10" name="Tytuł 9"/>
          <p:cNvSpPr txBox="1">
            <a:spLocks noGrp="1"/>
          </p:cNvSpPr>
          <p:nvPr>
            <p:ph type="title" idx="4294967295"/>
          </p:nvPr>
        </p:nvSpPr>
        <p:spPr>
          <a:xfrm>
            <a:off x="657214" y="1914209"/>
            <a:ext cx="6342676" cy="13234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Studenckie </a:t>
            </a:r>
            <a:br>
              <a:rPr kumimoji="0" lang="pl-PL" sz="3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3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Granty Badawcze</a:t>
            </a:r>
          </a:p>
        </p:txBody>
      </p:sp>
      <p:sp>
        <p:nvSpPr>
          <p:cNvPr id="39" name="pole tekstowe 38"/>
          <p:cNvSpPr txBox="1"/>
          <p:nvPr/>
        </p:nvSpPr>
        <p:spPr>
          <a:xfrm>
            <a:off x="678477" y="3423685"/>
            <a:ext cx="7955157" cy="8803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b="1" dirty="0">
                <a:solidFill>
                  <a:schemeClr val="bg1"/>
                </a:solidFill>
              </a:rPr>
              <a:t>To nowe możliwości dla studentów zainteresowanych działalnością naukową.</a:t>
            </a:r>
            <a:br>
              <a:rPr lang="pl-PL" sz="1600" dirty="0">
                <a:solidFill>
                  <a:schemeClr val="bg1"/>
                </a:solidFill>
              </a:rPr>
            </a:br>
            <a:r>
              <a:rPr lang="pl-PL" sz="1400" dirty="0">
                <a:solidFill>
                  <a:schemeClr val="bg1"/>
                </a:solidFill>
              </a:rPr>
              <a:t>Program Studenckich Grantów Badawczych to okazja do zdobycia wiedzy na temat pozyskiwania </a:t>
            </a:r>
            <a:br>
              <a:rPr lang="pl-PL" sz="1400" dirty="0">
                <a:solidFill>
                  <a:schemeClr val="bg1"/>
                </a:solidFill>
              </a:rPr>
            </a:br>
            <a:r>
              <a:rPr lang="pl-PL" sz="1400" dirty="0">
                <a:solidFill>
                  <a:schemeClr val="bg1"/>
                </a:solidFill>
              </a:rPr>
              <a:t>i rozliczania środków finansowych na prowadzenie i prezentację  swoich badań naukowych.</a:t>
            </a:r>
            <a:endParaRPr lang="pl-P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81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: kształ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20336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216680" cy="6858000"/>
            <a:chOff x="0" y="0"/>
            <a:chExt cx="12216680" cy="68580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28766" b="3448"/>
            <a:stretch>
              <a:fillRect/>
            </a:stretch>
          </p:blipFill>
          <p:spPr bwMode="auto">
            <a:xfrm>
              <a:off x="8747086" y="0"/>
              <a:ext cx="3469594" cy="662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1268" y="5340534"/>
              <a:ext cx="6310732" cy="151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olny kształt: kształt 5"/>
            <p:cNvSpPr/>
            <p:nvPr/>
          </p:nvSpPr>
          <p:spPr>
            <a:xfrm>
              <a:off x="0" y="0"/>
              <a:ext cx="9120336" cy="6858000"/>
            </a:xfrm>
            <a:custGeom>
              <a:avLst/>
              <a:gdLst>
                <a:gd name="connsiteX0" fmla="*/ 0 w 9712287"/>
                <a:gd name="connsiteY0" fmla="*/ 0 h 6858000"/>
                <a:gd name="connsiteX1" fmla="*/ 6216502 w 9712287"/>
                <a:gd name="connsiteY1" fmla="*/ 0 h 6858000"/>
                <a:gd name="connsiteX2" fmla="*/ 9712287 w 9712287"/>
                <a:gd name="connsiteY2" fmla="*/ 0 h 6858000"/>
                <a:gd name="connsiteX3" fmla="*/ 9661604 w 9712287"/>
                <a:gd name="connsiteY3" fmla="*/ 15733 h 6858000"/>
                <a:gd name="connsiteX4" fmla="*/ 9484240 w 9712287"/>
                <a:gd name="connsiteY4" fmla="*/ 283312 h 6858000"/>
                <a:gd name="connsiteX5" fmla="*/ 9484240 w 9712287"/>
                <a:gd name="connsiteY5" fmla="*/ 563312 h 6858000"/>
                <a:gd name="connsiteX6" fmla="*/ 9484241 w 9712287"/>
                <a:gd name="connsiteY6" fmla="*/ 563317 h 6858000"/>
                <a:gd name="connsiteX7" fmla="*/ 9484241 w 9712287"/>
                <a:gd name="connsiteY7" fmla="*/ 6167118 h 6858000"/>
                <a:gd name="connsiteX8" fmla="*/ 9484241 w 9712287"/>
                <a:gd name="connsiteY8" fmla="*/ 6457506 h 6858000"/>
                <a:gd name="connsiteX9" fmla="*/ 9484241 w 9712287"/>
                <a:gd name="connsiteY9" fmla="*/ 6688088 h 6858000"/>
                <a:gd name="connsiteX10" fmla="*/ 9314329 w 9712287"/>
                <a:gd name="connsiteY10" fmla="*/ 6858000 h 6858000"/>
                <a:gd name="connsiteX11" fmla="*/ 9085940 w 9712287"/>
                <a:gd name="connsiteY11" fmla="*/ 6858000 h 6858000"/>
                <a:gd name="connsiteX12" fmla="*/ 5974012 w 9712287"/>
                <a:gd name="connsiteY12" fmla="*/ 6858000 h 6858000"/>
                <a:gd name="connsiteX13" fmla="*/ 0 w 9712287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12287" h="6858000">
                  <a:moveTo>
                    <a:pt x="0" y="0"/>
                  </a:moveTo>
                  <a:lnTo>
                    <a:pt x="6216502" y="0"/>
                  </a:lnTo>
                  <a:lnTo>
                    <a:pt x="9712287" y="0"/>
                  </a:lnTo>
                  <a:lnTo>
                    <a:pt x="9661604" y="15733"/>
                  </a:lnTo>
                  <a:cubicBezTo>
                    <a:pt x="9557375" y="59818"/>
                    <a:pt x="9484240" y="163025"/>
                    <a:pt x="9484240" y="283312"/>
                  </a:cubicBezTo>
                  <a:lnTo>
                    <a:pt x="9484240" y="563312"/>
                  </a:lnTo>
                  <a:lnTo>
                    <a:pt x="9484241" y="563317"/>
                  </a:lnTo>
                  <a:lnTo>
                    <a:pt x="9484241" y="6167118"/>
                  </a:lnTo>
                  <a:lnTo>
                    <a:pt x="9484241" y="6457506"/>
                  </a:lnTo>
                  <a:lnTo>
                    <a:pt x="9484241" y="6688088"/>
                  </a:lnTo>
                  <a:cubicBezTo>
                    <a:pt x="9484241" y="6781928"/>
                    <a:pt x="9408169" y="6858000"/>
                    <a:pt x="9314329" y="6858000"/>
                  </a:cubicBezTo>
                  <a:lnTo>
                    <a:pt x="9085940" y="6858000"/>
                  </a:lnTo>
                  <a:lnTo>
                    <a:pt x="59740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932" y="3348841"/>
              <a:ext cx="3200748" cy="327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8"/>
            <p:cNvSpPr txBox="1"/>
            <p:nvPr/>
          </p:nvSpPr>
          <p:spPr>
            <a:xfrm>
              <a:off x="165494" y="6358237"/>
              <a:ext cx="38206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l-PL" sz="1600" b="1" dirty="0">
                  <a:solidFill>
                    <a:srgbClr val="EB1515"/>
                  </a:solidFill>
                </a:rPr>
                <a:t>studenckiegranty.uni.lodz.pl</a:t>
              </a:r>
            </a:p>
          </p:txBody>
        </p:sp>
      </p:grpSp>
      <p:sp>
        <p:nvSpPr>
          <p:cNvPr id="10" name="Tytuł 9"/>
          <p:cNvSpPr txBox="1">
            <a:spLocks noGrp="1"/>
          </p:cNvSpPr>
          <p:nvPr>
            <p:ph type="title" idx="4294967295"/>
          </p:nvPr>
        </p:nvSpPr>
        <p:spPr>
          <a:xfrm>
            <a:off x="696432" y="1396409"/>
            <a:ext cx="469443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EB151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Recenzja wniosków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96433" y="2216467"/>
            <a:ext cx="7232916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dirty="0">
                <a:solidFill>
                  <a:srgbClr val="3E3E3D"/>
                </a:solidFill>
              </a:rPr>
              <a:t>Recenzent dokonuje oceny wniosku na podstawie następujących kryteriów: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705293" y="3205859"/>
            <a:ext cx="7851853" cy="20042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walorów naukowych proponowanego projektu – do 30 pkt.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merytorycznego przygotowania wnioskodawcy, które jest oceniane na podstawie przygotowanego wniosku (cele badawcze, sposób ich realizacji, znajomość stanu badań) – do 30 pkt.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jakości stylistycznej i kompozycyjnej przygotowanego wniosku – do 10 pkt.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zasadności finansowania proponowanego projektu – do 10 pkt.</a:t>
            </a:r>
          </a:p>
        </p:txBody>
      </p:sp>
      <p:pic>
        <p:nvPicPr>
          <p:cNvPr id="13" name="Grafik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6200" y="212960"/>
            <a:ext cx="764192" cy="796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: kształ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20336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216680" cy="6858000"/>
            <a:chOff x="0" y="0"/>
            <a:chExt cx="12216680" cy="68580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28766" b="3448"/>
            <a:stretch>
              <a:fillRect/>
            </a:stretch>
          </p:blipFill>
          <p:spPr bwMode="auto">
            <a:xfrm>
              <a:off x="8747086" y="0"/>
              <a:ext cx="3469594" cy="662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1268" y="5340534"/>
              <a:ext cx="6310732" cy="151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olny kształt: kształt 5"/>
            <p:cNvSpPr/>
            <p:nvPr/>
          </p:nvSpPr>
          <p:spPr>
            <a:xfrm>
              <a:off x="0" y="0"/>
              <a:ext cx="9120336" cy="6858000"/>
            </a:xfrm>
            <a:custGeom>
              <a:avLst/>
              <a:gdLst>
                <a:gd name="connsiteX0" fmla="*/ 0 w 9712287"/>
                <a:gd name="connsiteY0" fmla="*/ 0 h 6858000"/>
                <a:gd name="connsiteX1" fmla="*/ 6216502 w 9712287"/>
                <a:gd name="connsiteY1" fmla="*/ 0 h 6858000"/>
                <a:gd name="connsiteX2" fmla="*/ 9712287 w 9712287"/>
                <a:gd name="connsiteY2" fmla="*/ 0 h 6858000"/>
                <a:gd name="connsiteX3" fmla="*/ 9661604 w 9712287"/>
                <a:gd name="connsiteY3" fmla="*/ 15733 h 6858000"/>
                <a:gd name="connsiteX4" fmla="*/ 9484240 w 9712287"/>
                <a:gd name="connsiteY4" fmla="*/ 283312 h 6858000"/>
                <a:gd name="connsiteX5" fmla="*/ 9484240 w 9712287"/>
                <a:gd name="connsiteY5" fmla="*/ 563312 h 6858000"/>
                <a:gd name="connsiteX6" fmla="*/ 9484241 w 9712287"/>
                <a:gd name="connsiteY6" fmla="*/ 563317 h 6858000"/>
                <a:gd name="connsiteX7" fmla="*/ 9484241 w 9712287"/>
                <a:gd name="connsiteY7" fmla="*/ 6167118 h 6858000"/>
                <a:gd name="connsiteX8" fmla="*/ 9484241 w 9712287"/>
                <a:gd name="connsiteY8" fmla="*/ 6457506 h 6858000"/>
                <a:gd name="connsiteX9" fmla="*/ 9484241 w 9712287"/>
                <a:gd name="connsiteY9" fmla="*/ 6688088 h 6858000"/>
                <a:gd name="connsiteX10" fmla="*/ 9314329 w 9712287"/>
                <a:gd name="connsiteY10" fmla="*/ 6858000 h 6858000"/>
                <a:gd name="connsiteX11" fmla="*/ 9085940 w 9712287"/>
                <a:gd name="connsiteY11" fmla="*/ 6858000 h 6858000"/>
                <a:gd name="connsiteX12" fmla="*/ 5974012 w 9712287"/>
                <a:gd name="connsiteY12" fmla="*/ 6858000 h 6858000"/>
                <a:gd name="connsiteX13" fmla="*/ 0 w 9712287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12287" h="6858000">
                  <a:moveTo>
                    <a:pt x="0" y="0"/>
                  </a:moveTo>
                  <a:lnTo>
                    <a:pt x="6216502" y="0"/>
                  </a:lnTo>
                  <a:lnTo>
                    <a:pt x="9712287" y="0"/>
                  </a:lnTo>
                  <a:lnTo>
                    <a:pt x="9661604" y="15733"/>
                  </a:lnTo>
                  <a:cubicBezTo>
                    <a:pt x="9557375" y="59818"/>
                    <a:pt x="9484240" y="163025"/>
                    <a:pt x="9484240" y="283312"/>
                  </a:cubicBezTo>
                  <a:lnTo>
                    <a:pt x="9484240" y="563312"/>
                  </a:lnTo>
                  <a:lnTo>
                    <a:pt x="9484241" y="563317"/>
                  </a:lnTo>
                  <a:lnTo>
                    <a:pt x="9484241" y="6167118"/>
                  </a:lnTo>
                  <a:lnTo>
                    <a:pt x="9484241" y="6457506"/>
                  </a:lnTo>
                  <a:lnTo>
                    <a:pt x="9484241" y="6688088"/>
                  </a:lnTo>
                  <a:cubicBezTo>
                    <a:pt x="9484241" y="6781928"/>
                    <a:pt x="9408169" y="6858000"/>
                    <a:pt x="9314329" y="6858000"/>
                  </a:cubicBezTo>
                  <a:lnTo>
                    <a:pt x="9085940" y="6858000"/>
                  </a:lnTo>
                  <a:lnTo>
                    <a:pt x="59740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932" y="3348841"/>
              <a:ext cx="3200748" cy="327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8"/>
            <p:cNvSpPr txBox="1"/>
            <p:nvPr/>
          </p:nvSpPr>
          <p:spPr>
            <a:xfrm>
              <a:off x="165494" y="6358237"/>
              <a:ext cx="38206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l-PL" sz="1600" b="1" dirty="0">
                  <a:solidFill>
                    <a:srgbClr val="EB1515"/>
                  </a:solidFill>
                </a:rPr>
                <a:t>studenckiegranty.uni.lodz.pl</a:t>
              </a:r>
            </a:p>
          </p:txBody>
        </p:sp>
      </p:grpSp>
      <p:sp>
        <p:nvSpPr>
          <p:cNvPr id="10" name="Tytuł 9"/>
          <p:cNvSpPr txBox="1">
            <a:spLocks noGrp="1"/>
          </p:cNvSpPr>
          <p:nvPr>
            <p:ph type="title" idx="4294967295"/>
          </p:nvPr>
        </p:nvSpPr>
        <p:spPr>
          <a:xfrm>
            <a:off x="706347" y="764704"/>
            <a:ext cx="4694433" cy="102250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EB151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Ustna prezentacja projektu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96433" y="2216467"/>
            <a:ext cx="7232916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dirty="0">
                <a:solidFill>
                  <a:srgbClr val="3E3E3D"/>
                </a:solidFill>
              </a:rPr>
              <a:t>Autorzy 10% wniosków znajdujących się pod progiem projektów rekomendowanych do finansowania będą mogli wygłosić ustne prezentacje swoich projektów: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705293" y="3205859"/>
            <a:ext cx="7851853" cy="20042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wystąpienie musi zawierać syntetyczne streszczenie projektu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czas trwania wystąpienia nie może przekroczyć 5 minut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można zaprezentować dowolną liczbę slajdów i animacji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Komisja konkursu oceni prezentacje na podstawie arkusza oceny (zał. nr 5 do Regulaminu)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finansowanie uzyskają najlepiej ocenione wystąpienia, jeżeli pozwoli na to pula środków konkursowych</a:t>
            </a:r>
          </a:p>
        </p:txBody>
      </p:sp>
      <p:pic>
        <p:nvPicPr>
          <p:cNvPr id="13" name="Grafik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6200" y="212960"/>
            <a:ext cx="764192" cy="79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5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: kształ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20336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130431"/>
            <a:ext cx="12216680" cy="6858000"/>
            <a:chOff x="0" y="0"/>
            <a:chExt cx="12216680" cy="68580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28766" b="3448"/>
            <a:stretch>
              <a:fillRect/>
            </a:stretch>
          </p:blipFill>
          <p:spPr bwMode="auto">
            <a:xfrm>
              <a:off x="8747086" y="0"/>
              <a:ext cx="3469594" cy="662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1268" y="5340534"/>
              <a:ext cx="6310732" cy="151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olny kształt: kształt 5"/>
            <p:cNvSpPr/>
            <p:nvPr/>
          </p:nvSpPr>
          <p:spPr>
            <a:xfrm>
              <a:off x="0" y="0"/>
              <a:ext cx="9120336" cy="6858000"/>
            </a:xfrm>
            <a:custGeom>
              <a:avLst/>
              <a:gdLst>
                <a:gd name="connsiteX0" fmla="*/ 0 w 9712287"/>
                <a:gd name="connsiteY0" fmla="*/ 0 h 6858000"/>
                <a:gd name="connsiteX1" fmla="*/ 6216502 w 9712287"/>
                <a:gd name="connsiteY1" fmla="*/ 0 h 6858000"/>
                <a:gd name="connsiteX2" fmla="*/ 9712287 w 9712287"/>
                <a:gd name="connsiteY2" fmla="*/ 0 h 6858000"/>
                <a:gd name="connsiteX3" fmla="*/ 9661604 w 9712287"/>
                <a:gd name="connsiteY3" fmla="*/ 15733 h 6858000"/>
                <a:gd name="connsiteX4" fmla="*/ 9484240 w 9712287"/>
                <a:gd name="connsiteY4" fmla="*/ 283312 h 6858000"/>
                <a:gd name="connsiteX5" fmla="*/ 9484240 w 9712287"/>
                <a:gd name="connsiteY5" fmla="*/ 563312 h 6858000"/>
                <a:gd name="connsiteX6" fmla="*/ 9484241 w 9712287"/>
                <a:gd name="connsiteY6" fmla="*/ 563317 h 6858000"/>
                <a:gd name="connsiteX7" fmla="*/ 9484241 w 9712287"/>
                <a:gd name="connsiteY7" fmla="*/ 6167118 h 6858000"/>
                <a:gd name="connsiteX8" fmla="*/ 9484241 w 9712287"/>
                <a:gd name="connsiteY8" fmla="*/ 6457506 h 6858000"/>
                <a:gd name="connsiteX9" fmla="*/ 9484241 w 9712287"/>
                <a:gd name="connsiteY9" fmla="*/ 6688088 h 6858000"/>
                <a:gd name="connsiteX10" fmla="*/ 9314329 w 9712287"/>
                <a:gd name="connsiteY10" fmla="*/ 6858000 h 6858000"/>
                <a:gd name="connsiteX11" fmla="*/ 9085940 w 9712287"/>
                <a:gd name="connsiteY11" fmla="*/ 6858000 h 6858000"/>
                <a:gd name="connsiteX12" fmla="*/ 5974012 w 9712287"/>
                <a:gd name="connsiteY12" fmla="*/ 6858000 h 6858000"/>
                <a:gd name="connsiteX13" fmla="*/ 0 w 9712287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12287" h="6858000">
                  <a:moveTo>
                    <a:pt x="0" y="0"/>
                  </a:moveTo>
                  <a:lnTo>
                    <a:pt x="6216502" y="0"/>
                  </a:lnTo>
                  <a:lnTo>
                    <a:pt x="9712287" y="0"/>
                  </a:lnTo>
                  <a:lnTo>
                    <a:pt x="9661604" y="15733"/>
                  </a:lnTo>
                  <a:cubicBezTo>
                    <a:pt x="9557375" y="59818"/>
                    <a:pt x="9484240" y="163025"/>
                    <a:pt x="9484240" y="283312"/>
                  </a:cubicBezTo>
                  <a:lnTo>
                    <a:pt x="9484240" y="563312"/>
                  </a:lnTo>
                  <a:lnTo>
                    <a:pt x="9484241" y="563317"/>
                  </a:lnTo>
                  <a:lnTo>
                    <a:pt x="9484241" y="6167118"/>
                  </a:lnTo>
                  <a:lnTo>
                    <a:pt x="9484241" y="6457506"/>
                  </a:lnTo>
                  <a:lnTo>
                    <a:pt x="9484241" y="6688088"/>
                  </a:lnTo>
                  <a:cubicBezTo>
                    <a:pt x="9484241" y="6781928"/>
                    <a:pt x="9408169" y="6858000"/>
                    <a:pt x="9314329" y="6858000"/>
                  </a:cubicBezTo>
                  <a:lnTo>
                    <a:pt x="9085940" y="6858000"/>
                  </a:lnTo>
                  <a:lnTo>
                    <a:pt x="59740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932" y="3348841"/>
              <a:ext cx="3200748" cy="327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8"/>
            <p:cNvSpPr txBox="1"/>
            <p:nvPr/>
          </p:nvSpPr>
          <p:spPr>
            <a:xfrm>
              <a:off x="165494" y="6358237"/>
              <a:ext cx="38206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l-PL" sz="1600" b="1" dirty="0">
                  <a:solidFill>
                    <a:srgbClr val="EB1515"/>
                  </a:solidFill>
                </a:rPr>
                <a:t>studenckiegranty.uni.lodz.pl</a:t>
              </a:r>
            </a:p>
          </p:txBody>
        </p:sp>
      </p:grpSp>
      <p:sp>
        <p:nvSpPr>
          <p:cNvPr id="10" name="Tytuł 9"/>
          <p:cNvSpPr txBox="1">
            <a:spLocks noGrp="1"/>
          </p:cNvSpPr>
          <p:nvPr>
            <p:ph type="title" idx="4294967295"/>
          </p:nvPr>
        </p:nvSpPr>
        <p:spPr>
          <a:xfrm>
            <a:off x="696432" y="1396408"/>
            <a:ext cx="4694433" cy="11684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EB151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Otrzymanie finansowania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63284" y="2796913"/>
            <a:ext cx="7232916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dirty="0">
                <a:solidFill>
                  <a:srgbClr val="3E3E3D"/>
                </a:solidFill>
              </a:rPr>
              <a:t>Po otrzymaniu maila o przyznaniu finansowania, student zobowiązany jest do złożenia: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634241" y="4177639"/>
            <a:ext cx="7851853" cy="13542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Oświadczenia o zapoznaniu się z treścią regulaminu konkursu.</a:t>
            </a:r>
          </a:p>
        </p:txBody>
      </p:sp>
      <p:pic>
        <p:nvPicPr>
          <p:cNvPr id="13" name="Grafik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6200" y="212960"/>
            <a:ext cx="764192" cy="79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7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: kształ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20336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216680" cy="6858000"/>
            <a:chOff x="0" y="0"/>
            <a:chExt cx="12216680" cy="68580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28766" b="3448"/>
            <a:stretch>
              <a:fillRect/>
            </a:stretch>
          </p:blipFill>
          <p:spPr bwMode="auto">
            <a:xfrm>
              <a:off x="8747086" y="0"/>
              <a:ext cx="3469594" cy="662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1268" y="5340534"/>
              <a:ext cx="6310732" cy="151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olny kształt: kształt 5"/>
            <p:cNvSpPr/>
            <p:nvPr/>
          </p:nvSpPr>
          <p:spPr>
            <a:xfrm>
              <a:off x="0" y="0"/>
              <a:ext cx="9120336" cy="6858000"/>
            </a:xfrm>
            <a:custGeom>
              <a:avLst/>
              <a:gdLst>
                <a:gd name="connsiteX0" fmla="*/ 0 w 9712287"/>
                <a:gd name="connsiteY0" fmla="*/ 0 h 6858000"/>
                <a:gd name="connsiteX1" fmla="*/ 6216502 w 9712287"/>
                <a:gd name="connsiteY1" fmla="*/ 0 h 6858000"/>
                <a:gd name="connsiteX2" fmla="*/ 9712287 w 9712287"/>
                <a:gd name="connsiteY2" fmla="*/ 0 h 6858000"/>
                <a:gd name="connsiteX3" fmla="*/ 9661604 w 9712287"/>
                <a:gd name="connsiteY3" fmla="*/ 15733 h 6858000"/>
                <a:gd name="connsiteX4" fmla="*/ 9484240 w 9712287"/>
                <a:gd name="connsiteY4" fmla="*/ 283312 h 6858000"/>
                <a:gd name="connsiteX5" fmla="*/ 9484240 w 9712287"/>
                <a:gd name="connsiteY5" fmla="*/ 563312 h 6858000"/>
                <a:gd name="connsiteX6" fmla="*/ 9484241 w 9712287"/>
                <a:gd name="connsiteY6" fmla="*/ 563317 h 6858000"/>
                <a:gd name="connsiteX7" fmla="*/ 9484241 w 9712287"/>
                <a:gd name="connsiteY7" fmla="*/ 6167118 h 6858000"/>
                <a:gd name="connsiteX8" fmla="*/ 9484241 w 9712287"/>
                <a:gd name="connsiteY8" fmla="*/ 6457506 h 6858000"/>
                <a:gd name="connsiteX9" fmla="*/ 9484241 w 9712287"/>
                <a:gd name="connsiteY9" fmla="*/ 6688088 h 6858000"/>
                <a:gd name="connsiteX10" fmla="*/ 9314329 w 9712287"/>
                <a:gd name="connsiteY10" fmla="*/ 6858000 h 6858000"/>
                <a:gd name="connsiteX11" fmla="*/ 9085940 w 9712287"/>
                <a:gd name="connsiteY11" fmla="*/ 6858000 h 6858000"/>
                <a:gd name="connsiteX12" fmla="*/ 5974012 w 9712287"/>
                <a:gd name="connsiteY12" fmla="*/ 6858000 h 6858000"/>
                <a:gd name="connsiteX13" fmla="*/ 0 w 9712287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12287" h="6858000">
                  <a:moveTo>
                    <a:pt x="0" y="0"/>
                  </a:moveTo>
                  <a:lnTo>
                    <a:pt x="6216502" y="0"/>
                  </a:lnTo>
                  <a:lnTo>
                    <a:pt x="9712287" y="0"/>
                  </a:lnTo>
                  <a:lnTo>
                    <a:pt x="9661604" y="15733"/>
                  </a:lnTo>
                  <a:cubicBezTo>
                    <a:pt x="9557375" y="59818"/>
                    <a:pt x="9484240" y="163025"/>
                    <a:pt x="9484240" y="283312"/>
                  </a:cubicBezTo>
                  <a:lnTo>
                    <a:pt x="9484240" y="563312"/>
                  </a:lnTo>
                  <a:lnTo>
                    <a:pt x="9484241" y="563317"/>
                  </a:lnTo>
                  <a:lnTo>
                    <a:pt x="9484241" y="6167118"/>
                  </a:lnTo>
                  <a:lnTo>
                    <a:pt x="9484241" y="6457506"/>
                  </a:lnTo>
                  <a:lnTo>
                    <a:pt x="9484241" y="6688088"/>
                  </a:lnTo>
                  <a:cubicBezTo>
                    <a:pt x="9484241" y="6781928"/>
                    <a:pt x="9408169" y="6858000"/>
                    <a:pt x="9314329" y="6858000"/>
                  </a:cubicBezTo>
                  <a:lnTo>
                    <a:pt x="9085940" y="6858000"/>
                  </a:lnTo>
                  <a:lnTo>
                    <a:pt x="59740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932" y="3348841"/>
              <a:ext cx="3200748" cy="327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8"/>
            <p:cNvSpPr txBox="1"/>
            <p:nvPr/>
          </p:nvSpPr>
          <p:spPr>
            <a:xfrm>
              <a:off x="165494" y="6358237"/>
              <a:ext cx="38206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l-PL" sz="1600" b="1" dirty="0">
                  <a:solidFill>
                    <a:srgbClr val="EB1515"/>
                  </a:solidFill>
                </a:rPr>
                <a:t>studenckiegranty.uni.lodz.pl</a:t>
              </a:r>
            </a:p>
          </p:txBody>
        </p:sp>
      </p:grpSp>
      <p:sp>
        <p:nvSpPr>
          <p:cNvPr id="10" name="Tytuł 9"/>
          <p:cNvSpPr txBox="1">
            <a:spLocks noGrp="1"/>
          </p:cNvSpPr>
          <p:nvPr>
            <p:ph type="title" idx="4294967295"/>
          </p:nvPr>
        </p:nvSpPr>
        <p:spPr>
          <a:xfrm>
            <a:off x="696432" y="1396409"/>
            <a:ext cx="469443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EB151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Rozliczenie grantu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96433" y="2298349"/>
            <a:ext cx="7232916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dirty="0">
                <a:solidFill>
                  <a:srgbClr val="3E3E3D"/>
                </a:solidFill>
              </a:rPr>
              <a:t>Środki przyznane w ramach Studenckiego Grantu Badawczego powinny być wydatkowane do 30 września, zgodnie z przedstawionym kosztorysem.</a:t>
            </a:r>
          </a:p>
          <a:p>
            <a:pPr>
              <a:lnSpc>
                <a:spcPts val="2100"/>
              </a:lnSpc>
            </a:pPr>
            <a:endParaRPr lang="pl-PL" sz="1600" dirty="0">
              <a:solidFill>
                <a:srgbClr val="3E3E3D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05293" y="3586951"/>
            <a:ext cx="7851853" cy="13542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</a:pPr>
            <a:r>
              <a:rPr lang="pl-PL" sz="1400" b="1" dirty="0">
                <a:solidFill>
                  <a:srgbClr val="3E3E3D"/>
                </a:solidFill>
              </a:rPr>
              <a:t>Warunkiem rozliczenia projektu jest złożenie przez studenta:</a:t>
            </a:r>
          </a:p>
          <a:p>
            <a:pPr marL="28575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sprawozdania merytorycznego i finansowego z realizacji studenckiego grantu badawczego, </a:t>
            </a:r>
            <a:br>
              <a:rPr lang="pl-PL" sz="1400" b="1" dirty="0">
                <a:solidFill>
                  <a:srgbClr val="3E3E3D"/>
                </a:solidFill>
              </a:rPr>
            </a:br>
            <a:r>
              <a:rPr lang="pl-PL" sz="1400" b="1" dirty="0">
                <a:solidFill>
                  <a:srgbClr val="3E3E3D"/>
                </a:solidFill>
              </a:rPr>
              <a:t>które należy złożyć w ciągu 15 dni od zakończenia realizacji zadania badawczego w formie online;</a:t>
            </a:r>
          </a:p>
          <a:p>
            <a:pPr marL="28575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opinii opiekuna naukowego oceniającej wykonanie zadania badawczego oraz wskazującej postępy w pracy </a:t>
            </a:r>
            <a:r>
              <a:rPr lang="pl-PL" sz="1400" b="1" dirty="0" err="1">
                <a:solidFill>
                  <a:srgbClr val="3E3E3D"/>
                </a:solidFill>
              </a:rPr>
              <a:t>naukowo–badawczej</a:t>
            </a:r>
            <a:r>
              <a:rPr lang="pl-PL" sz="1400" b="1" dirty="0">
                <a:solidFill>
                  <a:srgbClr val="3E3E3D"/>
                </a:solidFill>
              </a:rPr>
              <a:t> studenta.</a:t>
            </a:r>
          </a:p>
        </p:txBody>
      </p:sp>
      <p:pic>
        <p:nvPicPr>
          <p:cNvPr id="13" name="Grafik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6200" y="212960"/>
            <a:ext cx="764192" cy="796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216680" cy="6858000"/>
            <a:chOff x="0" y="0"/>
            <a:chExt cx="12216680" cy="6858000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28766" b="3448"/>
            <a:stretch>
              <a:fillRect/>
            </a:stretch>
          </p:blipFill>
          <p:spPr bwMode="auto">
            <a:xfrm>
              <a:off x="8747086" y="0"/>
              <a:ext cx="3469594" cy="662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1268" y="5340534"/>
              <a:ext cx="6310732" cy="151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olny kształt: kształt 5"/>
            <p:cNvSpPr/>
            <p:nvPr/>
          </p:nvSpPr>
          <p:spPr>
            <a:xfrm>
              <a:off x="0" y="0"/>
              <a:ext cx="9120336" cy="6858000"/>
            </a:xfrm>
            <a:custGeom>
              <a:avLst/>
              <a:gdLst>
                <a:gd name="connsiteX0" fmla="*/ 0 w 9712287"/>
                <a:gd name="connsiteY0" fmla="*/ 0 h 6858000"/>
                <a:gd name="connsiteX1" fmla="*/ 6216502 w 9712287"/>
                <a:gd name="connsiteY1" fmla="*/ 0 h 6858000"/>
                <a:gd name="connsiteX2" fmla="*/ 9712287 w 9712287"/>
                <a:gd name="connsiteY2" fmla="*/ 0 h 6858000"/>
                <a:gd name="connsiteX3" fmla="*/ 9661604 w 9712287"/>
                <a:gd name="connsiteY3" fmla="*/ 15733 h 6858000"/>
                <a:gd name="connsiteX4" fmla="*/ 9484240 w 9712287"/>
                <a:gd name="connsiteY4" fmla="*/ 283312 h 6858000"/>
                <a:gd name="connsiteX5" fmla="*/ 9484240 w 9712287"/>
                <a:gd name="connsiteY5" fmla="*/ 563312 h 6858000"/>
                <a:gd name="connsiteX6" fmla="*/ 9484241 w 9712287"/>
                <a:gd name="connsiteY6" fmla="*/ 563317 h 6858000"/>
                <a:gd name="connsiteX7" fmla="*/ 9484241 w 9712287"/>
                <a:gd name="connsiteY7" fmla="*/ 6167118 h 6858000"/>
                <a:gd name="connsiteX8" fmla="*/ 9484241 w 9712287"/>
                <a:gd name="connsiteY8" fmla="*/ 6457506 h 6858000"/>
                <a:gd name="connsiteX9" fmla="*/ 9484241 w 9712287"/>
                <a:gd name="connsiteY9" fmla="*/ 6688088 h 6858000"/>
                <a:gd name="connsiteX10" fmla="*/ 9314329 w 9712287"/>
                <a:gd name="connsiteY10" fmla="*/ 6858000 h 6858000"/>
                <a:gd name="connsiteX11" fmla="*/ 9085940 w 9712287"/>
                <a:gd name="connsiteY11" fmla="*/ 6858000 h 6858000"/>
                <a:gd name="connsiteX12" fmla="*/ 5974012 w 9712287"/>
                <a:gd name="connsiteY12" fmla="*/ 6858000 h 6858000"/>
                <a:gd name="connsiteX13" fmla="*/ 0 w 9712287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12287" h="6858000">
                  <a:moveTo>
                    <a:pt x="0" y="0"/>
                  </a:moveTo>
                  <a:lnTo>
                    <a:pt x="6216502" y="0"/>
                  </a:lnTo>
                  <a:lnTo>
                    <a:pt x="9712287" y="0"/>
                  </a:lnTo>
                  <a:lnTo>
                    <a:pt x="9661604" y="15733"/>
                  </a:lnTo>
                  <a:cubicBezTo>
                    <a:pt x="9557375" y="59818"/>
                    <a:pt x="9484240" y="163025"/>
                    <a:pt x="9484240" y="283312"/>
                  </a:cubicBezTo>
                  <a:lnTo>
                    <a:pt x="9484240" y="563312"/>
                  </a:lnTo>
                  <a:lnTo>
                    <a:pt x="9484241" y="563317"/>
                  </a:lnTo>
                  <a:lnTo>
                    <a:pt x="9484241" y="6167118"/>
                  </a:lnTo>
                  <a:lnTo>
                    <a:pt x="9484241" y="6457506"/>
                  </a:lnTo>
                  <a:lnTo>
                    <a:pt x="9484241" y="6688088"/>
                  </a:lnTo>
                  <a:cubicBezTo>
                    <a:pt x="9484241" y="6781928"/>
                    <a:pt x="9408169" y="6858000"/>
                    <a:pt x="9314329" y="6858000"/>
                  </a:cubicBezTo>
                  <a:lnTo>
                    <a:pt x="9085940" y="6858000"/>
                  </a:lnTo>
                  <a:lnTo>
                    <a:pt x="59740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932" y="3348841"/>
              <a:ext cx="3200748" cy="327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pole tekstowe 12"/>
            <p:cNvSpPr txBox="1"/>
            <p:nvPr/>
          </p:nvSpPr>
          <p:spPr>
            <a:xfrm>
              <a:off x="165494" y="6358237"/>
              <a:ext cx="38206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l-PL" sz="1600" b="1" dirty="0">
                  <a:solidFill>
                    <a:srgbClr val="EB1515"/>
                  </a:solidFill>
                </a:rPr>
                <a:t>studenckiegranty.uni.lodz.pl</a:t>
              </a:r>
            </a:p>
          </p:txBody>
        </p:sp>
      </p:grpSp>
      <p:sp>
        <p:nvSpPr>
          <p:cNvPr id="19" name="pole tekstowe 18"/>
          <p:cNvSpPr txBox="1"/>
          <p:nvPr/>
        </p:nvSpPr>
        <p:spPr>
          <a:xfrm>
            <a:off x="696432" y="1396409"/>
            <a:ext cx="469443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3600" b="1" dirty="0">
                <a:solidFill>
                  <a:srgbClr val="EB1515"/>
                </a:solidFill>
              </a:rPr>
              <a:t>Odbiór sprawozdań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696433" y="2298349"/>
            <a:ext cx="7232916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dirty="0">
                <a:solidFill>
                  <a:srgbClr val="3E3E3D"/>
                </a:solidFill>
              </a:rPr>
              <a:t>Warunkiem odbioru sprawozdania przez Komisję jest dołączenie przez studenta: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705293" y="3096674"/>
            <a:ext cx="7851853" cy="13542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Informacji o co najmniej jednym artykule opublikowanym lub wysłanym do druku w czasopiśmie naukowym znajdującym się w aktualnie obowiązujących wykazach </a:t>
            </a:r>
            <a:r>
              <a:rPr lang="pl-PL" sz="1400" b="1" dirty="0" err="1">
                <a:solidFill>
                  <a:srgbClr val="3E3E3D"/>
                </a:solidFill>
              </a:rPr>
              <a:t>MNiSW</a:t>
            </a:r>
            <a:r>
              <a:rPr lang="pl-PL" sz="1400" b="1" dirty="0">
                <a:solidFill>
                  <a:srgbClr val="3E3E3D"/>
                </a:solidFill>
              </a:rPr>
              <a:t> </a:t>
            </a:r>
            <a:r>
              <a:rPr lang="pl-PL" sz="1400" b="1" u="sng" dirty="0">
                <a:solidFill>
                  <a:srgbClr val="FF0000"/>
                </a:solidFill>
              </a:rPr>
              <a:t>lub</a:t>
            </a:r>
            <a:r>
              <a:rPr lang="pl-PL" sz="1400" b="1" dirty="0">
                <a:solidFill>
                  <a:srgbClr val="3E3E3D"/>
                </a:solidFill>
              </a:rPr>
              <a:t> w rozdziale monografii naukowej (z załączonym maszynopisem) </a:t>
            </a:r>
            <a:r>
              <a:rPr lang="pl-PL" sz="1400" b="1" u="sng" dirty="0">
                <a:solidFill>
                  <a:srgbClr val="FF0000"/>
                </a:solidFill>
              </a:rPr>
              <a:t>lub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udokumentowanie udziału w konferencjach naukowych, na których wnioskodawca przedstawił wyniki badań finansowanych z przyznanych środków.</a:t>
            </a:r>
          </a:p>
        </p:txBody>
      </p:sp>
      <p:sp>
        <p:nvSpPr>
          <p:cNvPr id="11" name="Tytuł 10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3298" y="4907346"/>
            <a:ext cx="7232916" cy="73169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Nieprzyjęcie sprawozdania skutkuje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utratą możliwości ubiegania się o finansowanie studenckiego grantu badawczego w kolejnym roku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Komisja może zobowiązać studenta do zwrotu niewydatkowanych środków.</a:t>
            </a:r>
          </a:p>
        </p:txBody>
      </p:sp>
      <p:pic>
        <p:nvPicPr>
          <p:cNvPr id="16" name="Grafik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6200" y="212960"/>
            <a:ext cx="764192" cy="79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9" r="19106"/>
          <a:stretch/>
        </p:blipFill>
        <p:spPr>
          <a:xfrm>
            <a:off x="8832113" y="0"/>
            <a:ext cx="3359888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6" r="11111" b="5959"/>
          <a:stretch/>
        </p:blipFill>
        <p:spPr>
          <a:xfrm rot="16200000" flipV="1">
            <a:off x="7198057" y="1877702"/>
            <a:ext cx="6871647" cy="3116240"/>
          </a:xfrm>
          <a:prstGeom prst="rect">
            <a:avLst/>
          </a:prstGeom>
        </p:spPr>
      </p:pic>
      <p:pic>
        <p:nvPicPr>
          <p:cNvPr id="4" name="Grafika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29507" y="381067"/>
            <a:ext cx="764192" cy="796033"/>
          </a:xfrm>
          <a:prstGeom prst="rect">
            <a:avLst/>
          </a:prstGeom>
        </p:spPr>
      </p:pic>
      <p:sp>
        <p:nvSpPr>
          <p:cNvPr id="38" name="Dowolny kształt: kształt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4680" y="-2"/>
            <a:ext cx="9386221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1550" y="5852668"/>
            <a:ext cx="1607231" cy="509161"/>
          </a:xfrm>
          <a:prstGeom prst="rect">
            <a:avLst/>
          </a:prstGeom>
        </p:spPr>
      </p:pic>
      <p:sp>
        <p:nvSpPr>
          <p:cNvPr id="10" name="Tytuł 9"/>
          <p:cNvSpPr txBox="1">
            <a:spLocks noGrp="1"/>
          </p:cNvSpPr>
          <p:nvPr>
            <p:ph type="title" idx="4294967295"/>
          </p:nvPr>
        </p:nvSpPr>
        <p:spPr>
          <a:xfrm>
            <a:off x="657214" y="1628459"/>
            <a:ext cx="6342676" cy="13234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Kontakt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Studenckie Granty Badawcze</a:t>
            </a:r>
          </a:p>
        </p:txBody>
      </p:sp>
      <p:sp>
        <p:nvSpPr>
          <p:cNvPr id="39" name="pole tekstowe 38"/>
          <p:cNvSpPr txBox="1"/>
          <p:nvPr/>
        </p:nvSpPr>
        <p:spPr>
          <a:xfrm>
            <a:off x="696783" y="4149080"/>
            <a:ext cx="4103073" cy="15674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12" name="pole tekstow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71864" y="4149080"/>
            <a:ext cx="4141173" cy="12816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749974" y="2925647"/>
            <a:ext cx="3528392" cy="11940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b="1" dirty="0">
                <a:solidFill>
                  <a:schemeClr val="bg1"/>
                </a:solidFill>
              </a:rPr>
              <a:t>dr Mateusz Grabowski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Koordynator Projektu</a:t>
            </a:r>
          </a:p>
          <a:p>
            <a:pPr>
              <a:lnSpc>
                <a:spcPts val="2100"/>
              </a:lnSpc>
            </a:pPr>
            <a:r>
              <a:rPr lang="pl-PL" b="1" dirty="0">
                <a:solidFill>
                  <a:schemeClr val="bg1"/>
                </a:solidFill>
              </a:rPr>
              <a:t>studenckiegranty2018@uni.lodz.pl</a:t>
            </a:r>
          </a:p>
        </p:txBody>
      </p:sp>
    </p:spTree>
    <p:extLst>
      <p:ext uri="{BB962C8B-B14F-4D97-AF65-F5344CB8AC3E}">
        <p14:creationId xmlns:p14="http://schemas.microsoft.com/office/powerpoint/2010/main" val="363281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29507" y="381067"/>
            <a:ext cx="764192" cy="796033"/>
          </a:xfrm>
          <a:prstGeom prst="rect">
            <a:avLst/>
          </a:prstGeom>
        </p:spPr>
      </p:pic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681065" y="1413063"/>
            <a:ext cx="7000155" cy="4965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01.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Cele programu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02.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Uczestnicy programu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03.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Szkolenia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04.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Wymagane dokumenty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05.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Cele i sposób finansowania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06.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Ocena i recenzja wniosków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07.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Usta prezentacja projektów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08.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Rozliczenie i odbiór sprawozdań</a:t>
            </a:r>
          </a:p>
        </p:txBody>
      </p:sp>
      <p:sp>
        <p:nvSpPr>
          <p:cNvPr id="14" name="pole tekstow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1921" y="6388338"/>
            <a:ext cx="5575006" cy="2693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1600" b="1" dirty="0">
                <a:solidFill>
                  <a:schemeClr val="bg1"/>
                </a:solidFill>
              </a:rPr>
              <a:t>Studenckie Granty Badawcze </a:t>
            </a:r>
          </a:p>
        </p:txBody>
      </p:sp>
      <p:sp>
        <p:nvSpPr>
          <p:cNvPr id="15" name="pole tekstow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1390" y="479383"/>
            <a:ext cx="3735573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Spis treści</a:t>
            </a:r>
          </a:p>
        </p:txBody>
      </p:sp>
    </p:spTree>
    <p:extLst>
      <p:ext uri="{BB962C8B-B14F-4D97-AF65-F5344CB8AC3E}">
        <p14:creationId xmlns:p14="http://schemas.microsoft.com/office/powerpoint/2010/main" val="119186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: kształ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20336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216680" cy="6858000"/>
            <a:chOff x="0" y="0"/>
            <a:chExt cx="12216680" cy="68580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28766" b="3448"/>
            <a:stretch>
              <a:fillRect/>
            </a:stretch>
          </p:blipFill>
          <p:spPr bwMode="auto">
            <a:xfrm>
              <a:off x="8747086" y="0"/>
              <a:ext cx="3469594" cy="662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1268" y="5340534"/>
              <a:ext cx="6310732" cy="151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olny kształt: kształt 5"/>
            <p:cNvSpPr/>
            <p:nvPr/>
          </p:nvSpPr>
          <p:spPr>
            <a:xfrm>
              <a:off x="0" y="0"/>
              <a:ext cx="9120336" cy="6858000"/>
            </a:xfrm>
            <a:custGeom>
              <a:avLst/>
              <a:gdLst>
                <a:gd name="connsiteX0" fmla="*/ 0 w 9712287"/>
                <a:gd name="connsiteY0" fmla="*/ 0 h 6858000"/>
                <a:gd name="connsiteX1" fmla="*/ 6216502 w 9712287"/>
                <a:gd name="connsiteY1" fmla="*/ 0 h 6858000"/>
                <a:gd name="connsiteX2" fmla="*/ 9712287 w 9712287"/>
                <a:gd name="connsiteY2" fmla="*/ 0 h 6858000"/>
                <a:gd name="connsiteX3" fmla="*/ 9661604 w 9712287"/>
                <a:gd name="connsiteY3" fmla="*/ 15733 h 6858000"/>
                <a:gd name="connsiteX4" fmla="*/ 9484240 w 9712287"/>
                <a:gd name="connsiteY4" fmla="*/ 283312 h 6858000"/>
                <a:gd name="connsiteX5" fmla="*/ 9484240 w 9712287"/>
                <a:gd name="connsiteY5" fmla="*/ 563312 h 6858000"/>
                <a:gd name="connsiteX6" fmla="*/ 9484241 w 9712287"/>
                <a:gd name="connsiteY6" fmla="*/ 563317 h 6858000"/>
                <a:gd name="connsiteX7" fmla="*/ 9484241 w 9712287"/>
                <a:gd name="connsiteY7" fmla="*/ 6167118 h 6858000"/>
                <a:gd name="connsiteX8" fmla="*/ 9484241 w 9712287"/>
                <a:gd name="connsiteY8" fmla="*/ 6457506 h 6858000"/>
                <a:gd name="connsiteX9" fmla="*/ 9484241 w 9712287"/>
                <a:gd name="connsiteY9" fmla="*/ 6688088 h 6858000"/>
                <a:gd name="connsiteX10" fmla="*/ 9314329 w 9712287"/>
                <a:gd name="connsiteY10" fmla="*/ 6858000 h 6858000"/>
                <a:gd name="connsiteX11" fmla="*/ 9085940 w 9712287"/>
                <a:gd name="connsiteY11" fmla="*/ 6858000 h 6858000"/>
                <a:gd name="connsiteX12" fmla="*/ 5974012 w 9712287"/>
                <a:gd name="connsiteY12" fmla="*/ 6858000 h 6858000"/>
                <a:gd name="connsiteX13" fmla="*/ 0 w 9712287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12287" h="6858000">
                  <a:moveTo>
                    <a:pt x="0" y="0"/>
                  </a:moveTo>
                  <a:lnTo>
                    <a:pt x="6216502" y="0"/>
                  </a:lnTo>
                  <a:lnTo>
                    <a:pt x="9712287" y="0"/>
                  </a:lnTo>
                  <a:lnTo>
                    <a:pt x="9661604" y="15733"/>
                  </a:lnTo>
                  <a:cubicBezTo>
                    <a:pt x="9557375" y="59818"/>
                    <a:pt x="9484240" y="163025"/>
                    <a:pt x="9484240" y="283312"/>
                  </a:cubicBezTo>
                  <a:lnTo>
                    <a:pt x="9484240" y="563312"/>
                  </a:lnTo>
                  <a:lnTo>
                    <a:pt x="9484241" y="563317"/>
                  </a:lnTo>
                  <a:lnTo>
                    <a:pt x="9484241" y="6167118"/>
                  </a:lnTo>
                  <a:lnTo>
                    <a:pt x="9484241" y="6457506"/>
                  </a:lnTo>
                  <a:lnTo>
                    <a:pt x="9484241" y="6688088"/>
                  </a:lnTo>
                  <a:cubicBezTo>
                    <a:pt x="9484241" y="6781928"/>
                    <a:pt x="9408169" y="6858000"/>
                    <a:pt x="9314329" y="6858000"/>
                  </a:cubicBezTo>
                  <a:lnTo>
                    <a:pt x="9085940" y="6858000"/>
                  </a:lnTo>
                  <a:lnTo>
                    <a:pt x="59740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932" y="3348841"/>
              <a:ext cx="3200748" cy="327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8"/>
            <p:cNvSpPr txBox="1"/>
            <p:nvPr/>
          </p:nvSpPr>
          <p:spPr>
            <a:xfrm>
              <a:off x="165494" y="6358237"/>
              <a:ext cx="38206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l-PL" sz="1600" b="1" dirty="0">
                  <a:solidFill>
                    <a:srgbClr val="EB1515"/>
                  </a:solidFill>
                </a:rPr>
                <a:t>studenckiegranty.uni.lodz.pl</a:t>
              </a:r>
            </a:p>
          </p:txBody>
        </p:sp>
      </p:grpSp>
      <p:sp>
        <p:nvSpPr>
          <p:cNvPr id="11" name="Tytuł 10"/>
          <p:cNvSpPr txBox="1">
            <a:spLocks noGrp="1"/>
          </p:cNvSpPr>
          <p:nvPr>
            <p:ph type="title" idx="4294967295"/>
          </p:nvPr>
        </p:nvSpPr>
        <p:spPr>
          <a:xfrm>
            <a:off x="696433" y="1396409"/>
            <a:ext cx="3820632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EB151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Cele programu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696433" y="2216467"/>
            <a:ext cx="6539939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dirty="0">
                <a:solidFill>
                  <a:srgbClr val="3E3E3D"/>
                </a:solidFill>
              </a:rPr>
              <a:t>Założeniem programu Studenckich Grantów Badawczych jest edukacja studentów w zakresie aplikowania o środki finansowe na prowadzenie badań naukowych.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705293" y="3205858"/>
            <a:ext cx="8344456" cy="13542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Nauka pozyskiwania i rozliczania funduszy na badania naukowe.</a:t>
            </a:r>
            <a:endParaRPr lang="en-US" sz="1400" b="1" dirty="0">
              <a:solidFill>
                <a:srgbClr val="3E3E3D"/>
              </a:solidFill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Aktywizacja studentów do pracy badawczej.</a:t>
            </a:r>
            <a:endParaRPr lang="en-US" sz="1400" b="1" dirty="0">
              <a:solidFill>
                <a:srgbClr val="3E3E3D"/>
              </a:solidFill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Podniesienie jakości studenckich prac badawczych na Uniwersytecie Łódzkim</a:t>
            </a:r>
            <a:r>
              <a:rPr lang="en-US" sz="1400" b="1" dirty="0">
                <a:solidFill>
                  <a:srgbClr val="3E3E3D"/>
                </a:solidFill>
              </a:rPr>
              <a:t>​</a:t>
            </a:r>
            <a:r>
              <a:rPr lang="pl-PL" sz="1400" b="1" dirty="0">
                <a:solidFill>
                  <a:srgbClr val="3E3E3D"/>
                </a:solidFill>
              </a:rPr>
              <a:t>.</a:t>
            </a:r>
            <a:endParaRPr lang="en-US" sz="1400" b="1" dirty="0">
              <a:solidFill>
                <a:srgbClr val="3E3E3D"/>
              </a:solidFill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Wdrażanie studentów do pracy naukowej.</a:t>
            </a:r>
          </a:p>
        </p:txBody>
      </p:sp>
      <p:pic>
        <p:nvPicPr>
          <p:cNvPr id="14" name="Grafik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6200" y="212960"/>
            <a:ext cx="764192" cy="796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1268" y="5340534"/>
            <a:ext cx="6310732" cy="151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1" y="-19971"/>
            <a:ext cx="4876800" cy="687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olny kształt: kształ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7486652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Tytuł 18"/>
          <p:cNvSpPr txBox="1">
            <a:spLocks noGrp="1"/>
          </p:cNvSpPr>
          <p:nvPr>
            <p:ph type="title" idx="4294967295"/>
          </p:nvPr>
        </p:nvSpPr>
        <p:spPr>
          <a:xfrm>
            <a:off x="696433" y="1396409"/>
            <a:ext cx="4380534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EB151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Uczestnicy programu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696433" y="2216467"/>
            <a:ext cx="6782540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dirty="0">
                <a:solidFill>
                  <a:srgbClr val="3E3E3D"/>
                </a:solidFill>
              </a:rPr>
              <a:t>Program skierowany jest do </a:t>
            </a:r>
            <a:r>
              <a:rPr lang="pl-PL" sz="1600" b="1" dirty="0">
                <a:solidFill>
                  <a:srgbClr val="3E3E3D"/>
                </a:solidFill>
              </a:rPr>
              <a:t>studentów Uniwersytetu Łódzkiego I </a:t>
            </a:r>
            <a:r>
              <a:rPr lang="pl-PL" sz="1600" b="1" dirty="0" err="1">
                <a:solidFill>
                  <a:srgbClr val="3E3E3D"/>
                </a:solidFill>
              </a:rPr>
              <a:t>i</a:t>
            </a:r>
            <a:r>
              <a:rPr lang="pl-PL" sz="1600" b="1" dirty="0">
                <a:solidFill>
                  <a:srgbClr val="3E3E3D"/>
                </a:solidFill>
              </a:rPr>
              <a:t> II stopnia. </a:t>
            </a:r>
            <a:r>
              <a:rPr lang="pl-PL" sz="1600" dirty="0">
                <a:solidFill>
                  <a:srgbClr val="3E3E3D"/>
                </a:solidFill>
              </a:rPr>
              <a:t>Warunkiem otrzymania środków finansowych jest: 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705293" y="3205858"/>
            <a:ext cx="8344456" cy="13542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posiadanie statusu studenta do momentu rozliczenia projektu;</a:t>
            </a:r>
            <a:endParaRPr lang="en-US" sz="1400" b="1" dirty="0">
              <a:solidFill>
                <a:srgbClr val="3E3E3D"/>
              </a:solidFill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rozliczenie środków finansowych pozyskanych w roku poprzednim;</a:t>
            </a:r>
            <a:endParaRPr lang="en-US" sz="1400" b="1" dirty="0">
              <a:solidFill>
                <a:srgbClr val="3E3E3D"/>
              </a:solidFill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ukończenie szkolenia z zakresu przygotowywania i rozliczania wniosków</a:t>
            </a:r>
            <a:br>
              <a:rPr lang="pl-PL" sz="1400" b="1" dirty="0">
                <a:solidFill>
                  <a:srgbClr val="3E3E3D"/>
                </a:solidFill>
              </a:rPr>
            </a:br>
            <a:r>
              <a:rPr lang="pl-PL" sz="1400" b="1" dirty="0">
                <a:solidFill>
                  <a:srgbClr val="3E3E3D"/>
                </a:solidFill>
              </a:rPr>
              <a:t>na działalność naukową;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uzyskanie pozytywnej opinii opiekuna projektu;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złożenie elektronicznego wniosku o środki finansowe na stronie internetowej: </a:t>
            </a:r>
          </a:p>
          <a:p>
            <a:pPr>
              <a:spcAft>
                <a:spcPts val="1000"/>
              </a:spcAft>
            </a:pPr>
            <a:r>
              <a:rPr lang="pl-PL" sz="1400" b="1" dirty="0">
                <a:solidFill>
                  <a:srgbClr val="EB151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https://studenckiegranty-wniosek.uni.lodz.pl/</a:t>
            </a:r>
            <a:r>
              <a:rPr lang="pl-PL" sz="1400" b="1" dirty="0">
                <a:solidFill>
                  <a:srgbClr val="3E3E3D"/>
                </a:solidFill>
              </a:rPr>
              <a:t>.</a:t>
            </a:r>
            <a:endParaRPr lang="en-US" sz="1400" b="1" dirty="0">
              <a:solidFill>
                <a:srgbClr val="3E3E3D"/>
              </a:solidFill>
            </a:endParaRPr>
          </a:p>
        </p:txBody>
      </p:sp>
      <p:pic>
        <p:nvPicPr>
          <p:cNvPr id="12" name="Grafik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12024" y="184695"/>
            <a:ext cx="764192" cy="796033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165494" y="6358237"/>
            <a:ext cx="3820632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1600" b="1" dirty="0">
                <a:solidFill>
                  <a:srgbClr val="EB1515"/>
                </a:solidFill>
              </a:rPr>
              <a:t>studenckiegranty.uni.lodz.pl</a:t>
            </a:r>
          </a:p>
        </p:txBody>
      </p:sp>
    </p:spTree>
    <p:extLst>
      <p:ext uri="{BB962C8B-B14F-4D97-AF65-F5344CB8AC3E}">
        <p14:creationId xmlns:p14="http://schemas.microsoft.com/office/powerpoint/2010/main" val="40360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: kształ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20336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216680" cy="6858000"/>
            <a:chOff x="0" y="0"/>
            <a:chExt cx="12216680" cy="68580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28766" b="3448"/>
            <a:stretch>
              <a:fillRect/>
            </a:stretch>
          </p:blipFill>
          <p:spPr bwMode="auto">
            <a:xfrm>
              <a:off x="8747086" y="0"/>
              <a:ext cx="3469594" cy="662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1268" y="5340534"/>
              <a:ext cx="6310732" cy="151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olny kształt: kształt 5"/>
            <p:cNvSpPr/>
            <p:nvPr/>
          </p:nvSpPr>
          <p:spPr>
            <a:xfrm>
              <a:off x="0" y="0"/>
              <a:ext cx="9120336" cy="6858000"/>
            </a:xfrm>
            <a:custGeom>
              <a:avLst/>
              <a:gdLst>
                <a:gd name="connsiteX0" fmla="*/ 0 w 9712287"/>
                <a:gd name="connsiteY0" fmla="*/ 0 h 6858000"/>
                <a:gd name="connsiteX1" fmla="*/ 6216502 w 9712287"/>
                <a:gd name="connsiteY1" fmla="*/ 0 h 6858000"/>
                <a:gd name="connsiteX2" fmla="*/ 9712287 w 9712287"/>
                <a:gd name="connsiteY2" fmla="*/ 0 h 6858000"/>
                <a:gd name="connsiteX3" fmla="*/ 9661604 w 9712287"/>
                <a:gd name="connsiteY3" fmla="*/ 15733 h 6858000"/>
                <a:gd name="connsiteX4" fmla="*/ 9484240 w 9712287"/>
                <a:gd name="connsiteY4" fmla="*/ 283312 h 6858000"/>
                <a:gd name="connsiteX5" fmla="*/ 9484240 w 9712287"/>
                <a:gd name="connsiteY5" fmla="*/ 563312 h 6858000"/>
                <a:gd name="connsiteX6" fmla="*/ 9484241 w 9712287"/>
                <a:gd name="connsiteY6" fmla="*/ 563317 h 6858000"/>
                <a:gd name="connsiteX7" fmla="*/ 9484241 w 9712287"/>
                <a:gd name="connsiteY7" fmla="*/ 6167118 h 6858000"/>
                <a:gd name="connsiteX8" fmla="*/ 9484241 w 9712287"/>
                <a:gd name="connsiteY8" fmla="*/ 6457506 h 6858000"/>
                <a:gd name="connsiteX9" fmla="*/ 9484241 w 9712287"/>
                <a:gd name="connsiteY9" fmla="*/ 6688088 h 6858000"/>
                <a:gd name="connsiteX10" fmla="*/ 9314329 w 9712287"/>
                <a:gd name="connsiteY10" fmla="*/ 6858000 h 6858000"/>
                <a:gd name="connsiteX11" fmla="*/ 9085940 w 9712287"/>
                <a:gd name="connsiteY11" fmla="*/ 6858000 h 6858000"/>
                <a:gd name="connsiteX12" fmla="*/ 5974012 w 9712287"/>
                <a:gd name="connsiteY12" fmla="*/ 6858000 h 6858000"/>
                <a:gd name="connsiteX13" fmla="*/ 0 w 9712287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12287" h="6858000">
                  <a:moveTo>
                    <a:pt x="0" y="0"/>
                  </a:moveTo>
                  <a:lnTo>
                    <a:pt x="6216502" y="0"/>
                  </a:lnTo>
                  <a:lnTo>
                    <a:pt x="9712287" y="0"/>
                  </a:lnTo>
                  <a:lnTo>
                    <a:pt x="9661604" y="15733"/>
                  </a:lnTo>
                  <a:cubicBezTo>
                    <a:pt x="9557375" y="59818"/>
                    <a:pt x="9484240" y="163025"/>
                    <a:pt x="9484240" y="283312"/>
                  </a:cubicBezTo>
                  <a:lnTo>
                    <a:pt x="9484240" y="563312"/>
                  </a:lnTo>
                  <a:lnTo>
                    <a:pt x="9484241" y="563317"/>
                  </a:lnTo>
                  <a:lnTo>
                    <a:pt x="9484241" y="6167118"/>
                  </a:lnTo>
                  <a:lnTo>
                    <a:pt x="9484241" y="6457506"/>
                  </a:lnTo>
                  <a:lnTo>
                    <a:pt x="9484241" y="6688088"/>
                  </a:lnTo>
                  <a:cubicBezTo>
                    <a:pt x="9484241" y="6781928"/>
                    <a:pt x="9408169" y="6858000"/>
                    <a:pt x="9314329" y="6858000"/>
                  </a:cubicBezTo>
                  <a:lnTo>
                    <a:pt x="9085940" y="6858000"/>
                  </a:lnTo>
                  <a:lnTo>
                    <a:pt x="59740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932" y="3348841"/>
              <a:ext cx="3200748" cy="327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8"/>
            <p:cNvSpPr txBox="1"/>
            <p:nvPr/>
          </p:nvSpPr>
          <p:spPr>
            <a:xfrm>
              <a:off x="165494" y="6358237"/>
              <a:ext cx="38206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l-PL" sz="1600" b="1" dirty="0">
                  <a:solidFill>
                    <a:srgbClr val="EB1515"/>
                  </a:solidFill>
                </a:rPr>
                <a:t>studenckiegranty.uni.lodz.pl</a:t>
              </a:r>
            </a:p>
          </p:txBody>
        </p:sp>
      </p:grpSp>
      <p:sp>
        <p:nvSpPr>
          <p:cNvPr id="11" name="Tytuł 10"/>
          <p:cNvSpPr txBox="1">
            <a:spLocks noGrp="1"/>
          </p:cNvSpPr>
          <p:nvPr>
            <p:ph type="title" idx="4294967295"/>
          </p:nvPr>
        </p:nvSpPr>
        <p:spPr>
          <a:xfrm>
            <a:off x="696432" y="1396409"/>
            <a:ext cx="7178326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EB151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Wymagane dokumenty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696433" y="2216467"/>
            <a:ext cx="6539939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b="1" dirty="0">
                <a:solidFill>
                  <a:srgbClr val="3E3E3D"/>
                </a:solidFill>
              </a:rPr>
              <a:t>Warunkiem otrzymania finansowania w ramach programu  jest przedstawienie przez studenta:</a:t>
            </a:r>
            <a:endParaRPr lang="pl-PL" sz="1600" dirty="0">
              <a:solidFill>
                <a:srgbClr val="3E3E3D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705293" y="3205858"/>
            <a:ext cx="7851853" cy="13542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opinii opiekuna naukowego, którym może być pracownik naukowo-dydaktyczny UŁ ze stopniem naukowym co najmniej doktora;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pisemnej zgody opiekuna naukowego na pełnienie funkcji opiekuna projektu, zaakceptowanej </a:t>
            </a:r>
            <a:br>
              <a:rPr lang="pl-PL" sz="1400" b="1" dirty="0">
                <a:solidFill>
                  <a:srgbClr val="3E3E3D"/>
                </a:solidFill>
              </a:rPr>
            </a:br>
            <a:r>
              <a:rPr lang="pl-PL" sz="1400" b="1" dirty="0">
                <a:solidFill>
                  <a:srgbClr val="3E3E3D"/>
                </a:solidFill>
              </a:rPr>
              <a:t>przez kierownika Katedry/Zakładu, w którym opiekun jest zatrudniony;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oświadczania o niefinansowaniu pozycji kosztorysu ujętych we wniosku ze środków pochodzących </a:t>
            </a:r>
            <a:br>
              <a:rPr lang="pl-PL" sz="1400" b="1" dirty="0">
                <a:solidFill>
                  <a:srgbClr val="3E3E3D"/>
                </a:solidFill>
              </a:rPr>
            </a:br>
            <a:r>
              <a:rPr lang="pl-PL" sz="1400" b="1" dirty="0">
                <a:solidFill>
                  <a:srgbClr val="3E3E3D"/>
                </a:solidFill>
              </a:rPr>
              <a:t>z innych źródeł.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pl-PL" sz="1400" b="1" dirty="0">
              <a:solidFill>
                <a:srgbClr val="3E3E3D"/>
              </a:solidFill>
            </a:endParaRPr>
          </a:p>
        </p:txBody>
      </p:sp>
      <p:pic>
        <p:nvPicPr>
          <p:cNvPr id="14" name="Grafik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6200" y="212960"/>
            <a:ext cx="764192" cy="796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: kształ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20336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216680" cy="6858000"/>
            <a:chOff x="0" y="0"/>
            <a:chExt cx="12216680" cy="68580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28766" b="3448"/>
            <a:stretch>
              <a:fillRect/>
            </a:stretch>
          </p:blipFill>
          <p:spPr bwMode="auto">
            <a:xfrm>
              <a:off x="8747086" y="0"/>
              <a:ext cx="3469594" cy="662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1268" y="5340534"/>
              <a:ext cx="6310732" cy="151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olny kształt: kształt 5"/>
            <p:cNvSpPr/>
            <p:nvPr/>
          </p:nvSpPr>
          <p:spPr>
            <a:xfrm>
              <a:off x="0" y="0"/>
              <a:ext cx="9120336" cy="6858000"/>
            </a:xfrm>
            <a:custGeom>
              <a:avLst/>
              <a:gdLst>
                <a:gd name="connsiteX0" fmla="*/ 0 w 9712287"/>
                <a:gd name="connsiteY0" fmla="*/ 0 h 6858000"/>
                <a:gd name="connsiteX1" fmla="*/ 6216502 w 9712287"/>
                <a:gd name="connsiteY1" fmla="*/ 0 h 6858000"/>
                <a:gd name="connsiteX2" fmla="*/ 9712287 w 9712287"/>
                <a:gd name="connsiteY2" fmla="*/ 0 h 6858000"/>
                <a:gd name="connsiteX3" fmla="*/ 9661604 w 9712287"/>
                <a:gd name="connsiteY3" fmla="*/ 15733 h 6858000"/>
                <a:gd name="connsiteX4" fmla="*/ 9484240 w 9712287"/>
                <a:gd name="connsiteY4" fmla="*/ 283312 h 6858000"/>
                <a:gd name="connsiteX5" fmla="*/ 9484240 w 9712287"/>
                <a:gd name="connsiteY5" fmla="*/ 563312 h 6858000"/>
                <a:gd name="connsiteX6" fmla="*/ 9484241 w 9712287"/>
                <a:gd name="connsiteY6" fmla="*/ 563317 h 6858000"/>
                <a:gd name="connsiteX7" fmla="*/ 9484241 w 9712287"/>
                <a:gd name="connsiteY7" fmla="*/ 6167118 h 6858000"/>
                <a:gd name="connsiteX8" fmla="*/ 9484241 w 9712287"/>
                <a:gd name="connsiteY8" fmla="*/ 6457506 h 6858000"/>
                <a:gd name="connsiteX9" fmla="*/ 9484241 w 9712287"/>
                <a:gd name="connsiteY9" fmla="*/ 6688088 h 6858000"/>
                <a:gd name="connsiteX10" fmla="*/ 9314329 w 9712287"/>
                <a:gd name="connsiteY10" fmla="*/ 6858000 h 6858000"/>
                <a:gd name="connsiteX11" fmla="*/ 9085940 w 9712287"/>
                <a:gd name="connsiteY11" fmla="*/ 6858000 h 6858000"/>
                <a:gd name="connsiteX12" fmla="*/ 5974012 w 9712287"/>
                <a:gd name="connsiteY12" fmla="*/ 6858000 h 6858000"/>
                <a:gd name="connsiteX13" fmla="*/ 0 w 9712287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12287" h="6858000">
                  <a:moveTo>
                    <a:pt x="0" y="0"/>
                  </a:moveTo>
                  <a:lnTo>
                    <a:pt x="6216502" y="0"/>
                  </a:lnTo>
                  <a:lnTo>
                    <a:pt x="9712287" y="0"/>
                  </a:lnTo>
                  <a:lnTo>
                    <a:pt x="9661604" y="15733"/>
                  </a:lnTo>
                  <a:cubicBezTo>
                    <a:pt x="9557375" y="59818"/>
                    <a:pt x="9484240" y="163025"/>
                    <a:pt x="9484240" y="283312"/>
                  </a:cubicBezTo>
                  <a:lnTo>
                    <a:pt x="9484240" y="563312"/>
                  </a:lnTo>
                  <a:lnTo>
                    <a:pt x="9484241" y="563317"/>
                  </a:lnTo>
                  <a:lnTo>
                    <a:pt x="9484241" y="6167118"/>
                  </a:lnTo>
                  <a:lnTo>
                    <a:pt x="9484241" y="6457506"/>
                  </a:lnTo>
                  <a:lnTo>
                    <a:pt x="9484241" y="6688088"/>
                  </a:lnTo>
                  <a:cubicBezTo>
                    <a:pt x="9484241" y="6781928"/>
                    <a:pt x="9408169" y="6858000"/>
                    <a:pt x="9314329" y="6858000"/>
                  </a:cubicBezTo>
                  <a:lnTo>
                    <a:pt x="9085940" y="6858000"/>
                  </a:lnTo>
                  <a:lnTo>
                    <a:pt x="59740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932" y="3348841"/>
              <a:ext cx="3200748" cy="327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8"/>
            <p:cNvSpPr txBox="1"/>
            <p:nvPr/>
          </p:nvSpPr>
          <p:spPr>
            <a:xfrm>
              <a:off x="165494" y="6358237"/>
              <a:ext cx="38206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l-PL" sz="1600" b="1" dirty="0">
                  <a:solidFill>
                    <a:srgbClr val="EB1515"/>
                  </a:solidFill>
                </a:rPr>
                <a:t>studenckiegranty.uni.lodz.pl</a:t>
              </a:r>
            </a:p>
          </p:txBody>
        </p:sp>
      </p:grpSp>
      <p:sp>
        <p:nvSpPr>
          <p:cNvPr id="10" name="Tytuł 9"/>
          <p:cNvSpPr txBox="1">
            <a:spLocks noGrp="1"/>
          </p:cNvSpPr>
          <p:nvPr>
            <p:ph type="title" idx="4294967295"/>
          </p:nvPr>
        </p:nvSpPr>
        <p:spPr>
          <a:xfrm>
            <a:off x="696433" y="1396409"/>
            <a:ext cx="3820632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EB151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Cele finansowania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96433" y="2216467"/>
            <a:ext cx="7642349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dirty="0">
                <a:solidFill>
                  <a:srgbClr val="3E3E3D"/>
                </a:solidFill>
              </a:rPr>
              <a:t>Środki finansowe pozyskane w ramach programu Studenckich Grantów Badawczych można przeznaczyć na realizację zadań badawczych bliskich z profilem badawczym opiekuna naukowego oraz zadań badawczych związanych z tematyką przygotowywanych prac licencjackich, inżynierskich i magisterskich. Pełna lista możliwych do zakupienia produktów i usług dostępna jest w tym </a:t>
            </a:r>
            <a:r>
              <a:rPr lang="pl-PL" sz="1600" dirty="0">
                <a:solidFill>
                  <a:srgbClr val="3E3E3D"/>
                </a:solidFill>
                <a:hlinkClick r:id="rId5"/>
              </a:rPr>
              <a:t>załączniku</a:t>
            </a:r>
            <a:r>
              <a:rPr lang="pl-PL" sz="1600" dirty="0">
                <a:solidFill>
                  <a:srgbClr val="3E3E3D"/>
                </a:solidFill>
              </a:rPr>
              <a:t>.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705293" y="3575712"/>
            <a:ext cx="7851853" cy="14210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pl-PL" sz="1400" b="1" dirty="0">
              <a:solidFill>
                <a:srgbClr val="3E3E3D"/>
              </a:solidFill>
            </a:endParaRPr>
          </a:p>
        </p:txBody>
      </p:sp>
      <p:pic>
        <p:nvPicPr>
          <p:cNvPr id="13" name="Grafik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96200" y="212960"/>
            <a:ext cx="764192" cy="796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: kształ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20336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216680" cy="6858000"/>
            <a:chOff x="0" y="0"/>
            <a:chExt cx="12216680" cy="68580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28766" b="3448"/>
            <a:stretch>
              <a:fillRect/>
            </a:stretch>
          </p:blipFill>
          <p:spPr bwMode="auto">
            <a:xfrm>
              <a:off x="8747086" y="0"/>
              <a:ext cx="3469594" cy="662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1268" y="5340534"/>
              <a:ext cx="6310732" cy="151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olny kształt: kształt 5"/>
            <p:cNvSpPr/>
            <p:nvPr/>
          </p:nvSpPr>
          <p:spPr>
            <a:xfrm>
              <a:off x="0" y="0"/>
              <a:ext cx="9120336" cy="6858000"/>
            </a:xfrm>
            <a:custGeom>
              <a:avLst/>
              <a:gdLst>
                <a:gd name="connsiteX0" fmla="*/ 0 w 9712287"/>
                <a:gd name="connsiteY0" fmla="*/ 0 h 6858000"/>
                <a:gd name="connsiteX1" fmla="*/ 6216502 w 9712287"/>
                <a:gd name="connsiteY1" fmla="*/ 0 h 6858000"/>
                <a:gd name="connsiteX2" fmla="*/ 9712287 w 9712287"/>
                <a:gd name="connsiteY2" fmla="*/ 0 h 6858000"/>
                <a:gd name="connsiteX3" fmla="*/ 9661604 w 9712287"/>
                <a:gd name="connsiteY3" fmla="*/ 15733 h 6858000"/>
                <a:gd name="connsiteX4" fmla="*/ 9484240 w 9712287"/>
                <a:gd name="connsiteY4" fmla="*/ 283312 h 6858000"/>
                <a:gd name="connsiteX5" fmla="*/ 9484240 w 9712287"/>
                <a:gd name="connsiteY5" fmla="*/ 563312 h 6858000"/>
                <a:gd name="connsiteX6" fmla="*/ 9484241 w 9712287"/>
                <a:gd name="connsiteY6" fmla="*/ 563317 h 6858000"/>
                <a:gd name="connsiteX7" fmla="*/ 9484241 w 9712287"/>
                <a:gd name="connsiteY7" fmla="*/ 6167118 h 6858000"/>
                <a:gd name="connsiteX8" fmla="*/ 9484241 w 9712287"/>
                <a:gd name="connsiteY8" fmla="*/ 6457506 h 6858000"/>
                <a:gd name="connsiteX9" fmla="*/ 9484241 w 9712287"/>
                <a:gd name="connsiteY9" fmla="*/ 6688088 h 6858000"/>
                <a:gd name="connsiteX10" fmla="*/ 9314329 w 9712287"/>
                <a:gd name="connsiteY10" fmla="*/ 6858000 h 6858000"/>
                <a:gd name="connsiteX11" fmla="*/ 9085940 w 9712287"/>
                <a:gd name="connsiteY11" fmla="*/ 6858000 h 6858000"/>
                <a:gd name="connsiteX12" fmla="*/ 5974012 w 9712287"/>
                <a:gd name="connsiteY12" fmla="*/ 6858000 h 6858000"/>
                <a:gd name="connsiteX13" fmla="*/ 0 w 9712287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12287" h="6858000">
                  <a:moveTo>
                    <a:pt x="0" y="0"/>
                  </a:moveTo>
                  <a:lnTo>
                    <a:pt x="6216502" y="0"/>
                  </a:lnTo>
                  <a:lnTo>
                    <a:pt x="9712287" y="0"/>
                  </a:lnTo>
                  <a:lnTo>
                    <a:pt x="9661604" y="15733"/>
                  </a:lnTo>
                  <a:cubicBezTo>
                    <a:pt x="9557375" y="59818"/>
                    <a:pt x="9484240" y="163025"/>
                    <a:pt x="9484240" y="283312"/>
                  </a:cubicBezTo>
                  <a:lnTo>
                    <a:pt x="9484240" y="563312"/>
                  </a:lnTo>
                  <a:lnTo>
                    <a:pt x="9484241" y="563317"/>
                  </a:lnTo>
                  <a:lnTo>
                    <a:pt x="9484241" y="6167118"/>
                  </a:lnTo>
                  <a:lnTo>
                    <a:pt x="9484241" y="6457506"/>
                  </a:lnTo>
                  <a:lnTo>
                    <a:pt x="9484241" y="6688088"/>
                  </a:lnTo>
                  <a:cubicBezTo>
                    <a:pt x="9484241" y="6781928"/>
                    <a:pt x="9408169" y="6858000"/>
                    <a:pt x="9314329" y="6858000"/>
                  </a:cubicBezTo>
                  <a:lnTo>
                    <a:pt x="9085940" y="6858000"/>
                  </a:lnTo>
                  <a:lnTo>
                    <a:pt x="59740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932" y="3348841"/>
              <a:ext cx="3200748" cy="327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8"/>
            <p:cNvSpPr txBox="1"/>
            <p:nvPr/>
          </p:nvSpPr>
          <p:spPr>
            <a:xfrm>
              <a:off x="165494" y="6358237"/>
              <a:ext cx="38206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l-PL" sz="1600" b="1" dirty="0">
                  <a:solidFill>
                    <a:srgbClr val="EB1515"/>
                  </a:solidFill>
                </a:rPr>
                <a:t>studenckiegranty.uni.lodz.pl</a:t>
              </a:r>
            </a:p>
          </p:txBody>
        </p:sp>
      </p:grpSp>
      <p:sp>
        <p:nvSpPr>
          <p:cNvPr id="11" name="Tytuł 10"/>
          <p:cNvSpPr txBox="1">
            <a:spLocks noGrp="1"/>
          </p:cNvSpPr>
          <p:nvPr>
            <p:ph type="title" idx="4294967295"/>
          </p:nvPr>
        </p:nvSpPr>
        <p:spPr>
          <a:xfrm>
            <a:off x="696432" y="1396409"/>
            <a:ext cx="469443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EB151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Sposób finansowania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682444" y="2218244"/>
            <a:ext cx="6539939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b="1" dirty="0">
                <a:solidFill>
                  <a:srgbClr val="3E3E3D"/>
                </a:solidFill>
              </a:rPr>
              <a:t>Maksymalna kwota Studenckiego Grantu Badawczego to 4 000 zł</a:t>
            </a:r>
          </a:p>
          <a:p>
            <a:pPr>
              <a:lnSpc>
                <a:spcPts val="2100"/>
              </a:lnSpc>
            </a:pPr>
            <a:r>
              <a:rPr lang="pl-PL" sz="1600" b="1" dirty="0">
                <a:solidFill>
                  <a:srgbClr val="3E3E3D"/>
                </a:solidFill>
              </a:rPr>
              <a:t>Kwota </a:t>
            </a:r>
            <a:r>
              <a:rPr lang="pl-PL" sz="1600" b="1" dirty="0">
                <a:solidFill>
                  <a:srgbClr val="C00000"/>
                </a:solidFill>
              </a:rPr>
              <a:t>nie podlega </a:t>
            </a:r>
            <a:r>
              <a:rPr lang="pl-PL" sz="1600" b="1" dirty="0">
                <a:solidFill>
                  <a:srgbClr val="3E3E3D"/>
                </a:solidFill>
              </a:rPr>
              <a:t>opodatkowaniu.</a:t>
            </a:r>
          </a:p>
          <a:p>
            <a:pPr>
              <a:lnSpc>
                <a:spcPts val="2100"/>
              </a:lnSpc>
            </a:pPr>
            <a:r>
              <a:rPr lang="pl-PL" sz="1600" dirty="0">
                <a:solidFill>
                  <a:srgbClr val="3E3E3D"/>
                </a:solidFill>
              </a:rPr>
              <a:t>Po zakwalifikowaniu projektu do finansowania student: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705293" y="3205858"/>
            <a:ext cx="7851853" cy="17357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otrzymuje przyznaną kwotę grantu (która może być niższa niż wnioskowana) na indywidualne konto bankowe podane we wniosku o finansowanie;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jest zobligowany do wydania otrzymanych funduszy zgodnie z kosztorysem przedstawionym </a:t>
            </a:r>
            <a:br>
              <a:rPr lang="pl-PL" sz="1400" b="1" dirty="0">
                <a:solidFill>
                  <a:srgbClr val="3E3E3D"/>
                </a:solidFill>
              </a:rPr>
            </a:br>
            <a:r>
              <a:rPr lang="pl-PL" sz="1400" b="1" dirty="0">
                <a:solidFill>
                  <a:srgbClr val="3E3E3D"/>
                </a:solidFill>
              </a:rPr>
              <a:t>we wniosku o finansowanie;</a:t>
            </a:r>
            <a:endParaRPr lang="en-US" sz="1400" b="1" dirty="0">
              <a:solidFill>
                <a:srgbClr val="3E3E3D"/>
              </a:solidFill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jest zobligowany do gromadzenia faktur/rachunków do weryfikacji wydatkowania przyznanych środków finansowych.</a:t>
            </a:r>
          </a:p>
        </p:txBody>
      </p:sp>
      <p:pic>
        <p:nvPicPr>
          <p:cNvPr id="14" name="Grafik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6200" y="212960"/>
            <a:ext cx="764192" cy="796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: kształ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20336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216680" cy="6858000"/>
            <a:chOff x="0" y="0"/>
            <a:chExt cx="12216680" cy="68580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28766" b="3448"/>
            <a:stretch>
              <a:fillRect/>
            </a:stretch>
          </p:blipFill>
          <p:spPr bwMode="auto">
            <a:xfrm>
              <a:off x="8747086" y="0"/>
              <a:ext cx="3469594" cy="662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1268" y="5340534"/>
              <a:ext cx="6310732" cy="151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olny kształt: kształt 5"/>
            <p:cNvSpPr/>
            <p:nvPr/>
          </p:nvSpPr>
          <p:spPr>
            <a:xfrm>
              <a:off x="0" y="0"/>
              <a:ext cx="9120336" cy="6858000"/>
            </a:xfrm>
            <a:custGeom>
              <a:avLst/>
              <a:gdLst>
                <a:gd name="connsiteX0" fmla="*/ 0 w 9712287"/>
                <a:gd name="connsiteY0" fmla="*/ 0 h 6858000"/>
                <a:gd name="connsiteX1" fmla="*/ 6216502 w 9712287"/>
                <a:gd name="connsiteY1" fmla="*/ 0 h 6858000"/>
                <a:gd name="connsiteX2" fmla="*/ 9712287 w 9712287"/>
                <a:gd name="connsiteY2" fmla="*/ 0 h 6858000"/>
                <a:gd name="connsiteX3" fmla="*/ 9661604 w 9712287"/>
                <a:gd name="connsiteY3" fmla="*/ 15733 h 6858000"/>
                <a:gd name="connsiteX4" fmla="*/ 9484240 w 9712287"/>
                <a:gd name="connsiteY4" fmla="*/ 283312 h 6858000"/>
                <a:gd name="connsiteX5" fmla="*/ 9484240 w 9712287"/>
                <a:gd name="connsiteY5" fmla="*/ 563312 h 6858000"/>
                <a:gd name="connsiteX6" fmla="*/ 9484241 w 9712287"/>
                <a:gd name="connsiteY6" fmla="*/ 563317 h 6858000"/>
                <a:gd name="connsiteX7" fmla="*/ 9484241 w 9712287"/>
                <a:gd name="connsiteY7" fmla="*/ 6167118 h 6858000"/>
                <a:gd name="connsiteX8" fmla="*/ 9484241 w 9712287"/>
                <a:gd name="connsiteY8" fmla="*/ 6457506 h 6858000"/>
                <a:gd name="connsiteX9" fmla="*/ 9484241 w 9712287"/>
                <a:gd name="connsiteY9" fmla="*/ 6688088 h 6858000"/>
                <a:gd name="connsiteX10" fmla="*/ 9314329 w 9712287"/>
                <a:gd name="connsiteY10" fmla="*/ 6858000 h 6858000"/>
                <a:gd name="connsiteX11" fmla="*/ 9085940 w 9712287"/>
                <a:gd name="connsiteY11" fmla="*/ 6858000 h 6858000"/>
                <a:gd name="connsiteX12" fmla="*/ 5974012 w 9712287"/>
                <a:gd name="connsiteY12" fmla="*/ 6858000 h 6858000"/>
                <a:gd name="connsiteX13" fmla="*/ 0 w 9712287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12287" h="6858000">
                  <a:moveTo>
                    <a:pt x="0" y="0"/>
                  </a:moveTo>
                  <a:lnTo>
                    <a:pt x="6216502" y="0"/>
                  </a:lnTo>
                  <a:lnTo>
                    <a:pt x="9712287" y="0"/>
                  </a:lnTo>
                  <a:lnTo>
                    <a:pt x="9661604" y="15733"/>
                  </a:lnTo>
                  <a:cubicBezTo>
                    <a:pt x="9557375" y="59818"/>
                    <a:pt x="9484240" y="163025"/>
                    <a:pt x="9484240" y="283312"/>
                  </a:cubicBezTo>
                  <a:lnTo>
                    <a:pt x="9484240" y="563312"/>
                  </a:lnTo>
                  <a:lnTo>
                    <a:pt x="9484241" y="563317"/>
                  </a:lnTo>
                  <a:lnTo>
                    <a:pt x="9484241" y="6167118"/>
                  </a:lnTo>
                  <a:lnTo>
                    <a:pt x="9484241" y="6457506"/>
                  </a:lnTo>
                  <a:lnTo>
                    <a:pt x="9484241" y="6688088"/>
                  </a:lnTo>
                  <a:cubicBezTo>
                    <a:pt x="9484241" y="6781928"/>
                    <a:pt x="9408169" y="6858000"/>
                    <a:pt x="9314329" y="6858000"/>
                  </a:cubicBezTo>
                  <a:lnTo>
                    <a:pt x="9085940" y="6858000"/>
                  </a:lnTo>
                  <a:lnTo>
                    <a:pt x="59740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932" y="3348841"/>
              <a:ext cx="3200748" cy="327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8"/>
            <p:cNvSpPr txBox="1"/>
            <p:nvPr/>
          </p:nvSpPr>
          <p:spPr>
            <a:xfrm>
              <a:off x="165494" y="6358237"/>
              <a:ext cx="38206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l-PL" sz="1600" b="1" dirty="0">
                  <a:solidFill>
                    <a:srgbClr val="EB1515"/>
                  </a:solidFill>
                </a:rPr>
                <a:t>studenckiegranty.uni.lodz.pl</a:t>
              </a:r>
            </a:p>
          </p:txBody>
        </p:sp>
      </p:grpSp>
      <p:sp>
        <p:nvSpPr>
          <p:cNvPr id="10" name="Tytuł 9"/>
          <p:cNvSpPr txBox="1">
            <a:spLocks noGrp="1"/>
          </p:cNvSpPr>
          <p:nvPr>
            <p:ph type="title" idx="4294967295"/>
          </p:nvPr>
        </p:nvSpPr>
        <p:spPr>
          <a:xfrm>
            <a:off x="696432" y="1396409"/>
            <a:ext cx="469443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EB151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Kwalifikacja wniosków do finansowania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96433" y="2803325"/>
            <a:ext cx="7232916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b="1" dirty="0">
                <a:solidFill>
                  <a:srgbClr val="3E3E3D"/>
                </a:solidFill>
              </a:rPr>
              <a:t>Komisja ds. studenckich grantów badawczych </a:t>
            </a:r>
            <a:r>
              <a:rPr lang="pl-PL" sz="1600" dirty="0">
                <a:solidFill>
                  <a:srgbClr val="3E3E3D"/>
                </a:solidFill>
              </a:rPr>
              <a:t>kwalifikuje wnioski do finansowania na podstawie: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705293" y="3833666"/>
            <a:ext cx="7851853" cy="14956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recenzji wniosku;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dotychczasowej aktywności naukowej wnioskodawcy, która związana jest z proponowanym projektem;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prezentacji ustnej projektu.</a:t>
            </a:r>
          </a:p>
        </p:txBody>
      </p:sp>
      <p:pic>
        <p:nvPicPr>
          <p:cNvPr id="14" name="Grafik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6200" y="212960"/>
            <a:ext cx="764192" cy="796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: kształ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20336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216680" cy="6858000"/>
            <a:chOff x="0" y="0"/>
            <a:chExt cx="12216680" cy="68580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28766" b="3448"/>
            <a:stretch>
              <a:fillRect/>
            </a:stretch>
          </p:blipFill>
          <p:spPr bwMode="auto">
            <a:xfrm>
              <a:off x="8747086" y="0"/>
              <a:ext cx="3469594" cy="662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1268" y="5340534"/>
              <a:ext cx="6310732" cy="151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olny kształt: kształt 5"/>
            <p:cNvSpPr/>
            <p:nvPr/>
          </p:nvSpPr>
          <p:spPr>
            <a:xfrm>
              <a:off x="0" y="0"/>
              <a:ext cx="9120336" cy="6858000"/>
            </a:xfrm>
            <a:custGeom>
              <a:avLst/>
              <a:gdLst>
                <a:gd name="connsiteX0" fmla="*/ 0 w 9712287"/>
                <a:gd name="connsiteY0" fmla="*/ 0 h 6858000"/>
                <a:gd name="connsiteX1" fmla="*/ 6216502 w 9712287"/>
                <a:gd name="connsiteY1" fmla="*/ 0 h 6858000"/>
                <a:gd name="connsiteX2" fmla="*/ 9712287 w 9712287"/>
                <a:gd name="connsiteY2" fmla="*/ 0 h 6858000"/>
                <a:gd name="connsiteX3" fmla="*/ 9661604 w 9712287"/>
                <a:gd name="connsiteY3" fmla="*/ 15733 h 6858000"/>
                <a:gd name="connsiteX4" fmla="*/ 9484240 w 9712287"/>
                <a:gd name="connsiteY4" fmla="*/ 283312 h 6858000"/>
                <a:gd name="connsiteX5" fmla="*/ 9484240 w 9712287"/>
                <a:gd name="connsiteY5" fmla="*/ 563312 h 6858000"/>
                <a:gd name="connsiteX6" fmla="*/ 9484241 w 9712287"/>
                <a:gd name="connsiteY6" fmla="*/ 563317 h 6858000"/>
                <a:gd name="connsiteX7" fmla="*/ 9484241 w 9712287"/>
                <a:gd name="connsiteY7" fmla="*/ 6167118 h 6858000"/>
                <a:gd name="connsiteX8" fmla="*/ 9484241 w 9712287"/>
                <a:gd name="connsiteY8" fmla="*/ 6457506 h 6858000"/>
                <a:gd name="connsiteX9" fmla="*/ 9484241 w 9712287"/>
                <a:gd name="connsiteY9" fmla="*/ 6688088 h 6858000"/>
                <a:gd name="connsiteX10" fmla="*/ 9314329 w 9712287"/>
                <a:gd name="connsiteY10" fmla="*/ 6858000 h 6858000"/>
                <a:gd name="connsiteX11" fmla="*/ 9085940 w 9712287"/>
                <a:gd name="connsiteY11" fmla="*/ 6858000 h 6858000"/>
                <a:gd name="connsiteX12" fmla="*/ 5974012 w 9712287"/>
                <a:gd name="connsiteY12" fmla="*/ 6858000 h 6858000"/>
                <a:gd name="connsiteX13" fmla="*/ 0 w 9712287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12287" h="6858000">
                  <a:moveTo>
                    <a:pt x="0" y="0"/>
                  </a:moveTo>
                  <a:lnTo>
                    <a:pt x="6216502" y="0"/>
                  </a:lnTo>
                  <a:lnTo>
                    <a:pt x="9712287" y="0"/>
                  </a:lnTo>
                  <a:lnTo>
                    <a:pt x="9661604" y="15733"/>
                  </a:lnTo>
                  <a:cubicBezTo>
                    <a:pt x="9557375" y="59818"/>
                    <a:pt x="9484240" y="163025"/>
                    <a:pt x="9484240" y="283312"/>
                  </a:cubicBezTo>
                  <a:lnTo>
                    <a:pt x="9484240" y="563312"/>
                  </a:lnTo>
                  <a:lnTo>
                    <a:pt x="9484241" y="563317"/>
                  </a:lnTo>
                  <a:lnTo>
                    <a:pt x="9484241" y="6167118"/>
                  </a:lnTo>
                  <a:lnTo>
                    <a:pt x="9484241" y="6457506"/>
                  </a:lnTo>
                  <a:lnTo>
                    <a:pt x="9484241" y="6688088"/>
                  </a:lnTo>
                  <a:cubicBezTo>
                    <a:pt x="9484241" y="6781928"/>
                    <a:pt x="9408169" y="6858000"/>
                    <a:pt x="9314329" y="6858000"/>
                  </a:cubicBezTo>
                  <a:lnTo>
                    <a:pt x="9085940" y="6858000"/>
                  </a:lnTo>
                  <a:lnTo>
                    <a:pt x="59740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932" y="3348841"/>
              <a:ext cx="3200748" cy="327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8"/>
            <p:cNvSpPr txBox="1"/>
            <p:nvPr/>
          </p:nvSpPr>
          <p:spPr>
            <a:xfrm>
              <a:off x="165494" y="6358237"/>
              <a:ext cx="38206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l-PL" sz="1600" b="1" dirty="0">
                  <a:solidFill>
                    <a:srgbClr val="EB1515"/>
                  </a:solidFill>
                </a:rPr>
                <a:t>studenckiegranty.uni.lodz.pl</a:t>
              </a:r>
            </a:p>
          </p:txBody>
        </p:sp>
      </p:grpSp>
      <p:sp>
        <p:nvSpPr>
          <p:cNvPr id="10" name="Tytuł 9"/>
          <p:cNvSpPr txBox="1">
            <a:spLocks noGrp="1"/>
          </p:cNvSpPr>
          <p:nvPr>
            <p:ph type="title" idx="4294967295"/>
          </p:nvPr>
        </p:nvSpPr>
        <p:spPr>
          <a:xfrm>
            <a:off x="696432" y="1396409"/>
            <a:ext cx="469443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EB151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Ocena wniosków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96432" y="2216467"/>
            <a:ext cx="7559807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dirty="0">
                <a:solidFill>
                  <a:srgbClr val="3E3E3D"/>
                </a:solidFill>
              </a:rPr>
              <a:t>Wnioski rozpatruje </a:t>
            </a:r>
            <a:r>
              <a:rPr lang="pl-PL" sz="1600" b="1" dirty="0">
                <a:solidFill>
                  <a:srgbClr val="3E3E3D"/>
                </a:solidFill>
              </a:rPr>
              <a:t>Komisja ds. studenckich grantów badawczych</a:t>
            </a:r>
            <a:r>
              <a:rPr lang="pl-PL" sz="1600" dirty="0">
                <a:solidFill>
                  <a:srgbClr val="3E3E3D"/>
                </a:solidFill>
              </a:rPr>
              <a:t>, powołana przez Rektora Uniwersytetu Łódzkiego. Podstawą oceny jest między innymi </a:t>
            </a:r>
            <a:r>
              <a:rPr lang="pl-PL" sz="1600" b="1" dirty="0">
                <a:solidFill>
                  <a:srgbClr val="3E3E3D"/>
                </a:solidFill>
              </a:rPr>
              <a:t>recenzja wniosku</a:t>
            </a:r>
            <a:r>
              <a:rPr lang="pl-PL" sz="1600" dirty="0">
                <a:solidFill>
                  <a:srgbClr val="3E3E3D"/>
                </a:solidFill>
              </a:rPr>
              <a:t>.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705293" y="3205858"/>
            <a:ext cx="7851853" cy="13542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Recenzentem wniosku może być samodzielny pracownik UŁ  wskazany przez Komisję.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Recenzent przygotowuje pisemną ocenę merytoryczną wniosku, która odbywa się za pomocą formularza elektronicznego na stronie: </a:t>
            </a:r>
            <a:r>
              <a:rPr lang="pl-PL" sz="1400" b="1" dirty="0">
                <a:solidFill>
                  <a:srgbClr val="3E3E3D"/>
                </a:solidFill>
                <a:hlinkClick r:id="rId5"/>
              </a:rPr>
              <a:t>https://studenckiegranty-wniosek.uni.lodz.pl/</a:t>
            </a:r>
            <a:r>
              <a:rPr lang="pl-PL" sz="1400" b="1" dirty="0">
                <a:solidFill>
                  <a:srgbClr val="3E3E3D"/>
                </a:solidFill>
              </a:rPr>
              <a:t>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Recenzentem musi być pracownik jednostki (katedry/zakładu) innej niż opiekun naukowy projektu.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Każdy wniosek ma przydzielonych dwóch recenzentów.</a:t>
            </a:r>
          </a:p>
        </p:txBody>
      </p:sp>
      <p:pic>
        <p:nvPicPr>
          <p:cNvPr id="13" name="Grafik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96200" y="212960"/>
            <a:ext cx="764192" cy="796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952</Words>
  <Application>Microsoft Office PowerPoint</Application>
  <PresentationFormat>Panoramiczny</PresentationFormat>
  <Paragraphs>93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Motyw pakietu Office</vt:lpstr>
      <vt:lpstr>Studenckie  Granty Badawcze</vt:lpstr>
      <vt:lpstr>01. Cele programu 02. Uczestnicy programu 03. Szkolenia 04. Wymagane dokumenty 05. Cele i sposób finansowania 06. Ocena i recenzja wniosków 07. Usta prezentacja projektów 08. Rozliczenie i odbiór sprawozdań</vt:lpstr>
      <vt:lpstr>Cele programu</vt:lpstr>
      <vt:lpstr>Uczestnicy programu</vt:lpstr>
      <vt:lpstr>Wymagane dokumenty</vt:lpstr>
      <vt:lpstr>Cele finansowania</vt:lpstr>
      <vt:lpstr>Sposób finansowania</vt:lpstr>
      <vt:lpstr>Kwalifikacja wniosków do finansowania</vt:lpstr>
      <vt:lpstr>Ocena wniosków</vt:lpstr>
      <vt:lpstr>Recenzja wniosków</vt:lpstr>
      <vt:lpstr>Ustna prezentacja projektu</vt:lpstr>
      <vt:lpstr>Otrzymanie finansowania</vt:lpstr>
      <vt:lpstr>Rozliczenie grantu</vt:lpstr>
      <vt:lpstr>Nieprzyjęcie sprawozdania skutkuje utratą możliwości ubiegania się o finansowanie studenckiego grantu badawczego w kolejnym roku. Komisja może zobowiązać studenta do zwrotu niewydatkowanych środków.</vt:lpstr>
      <vt:lpstr>Kontakt Studenckie Granty Badawcze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SGB prezentacja szkoleniowa</dc:title>
  <dc:creator>Mateusz Grabowski</dc:creator>
  <cp:lastModifiedBy>Mateusz Grabowski</cp:lastModifiedBy>
  <cp:revision>194</cp:revision>
  <dcterms:created xsi:type="dcterms:W3CDTF">2017-01-11T10:24:22Z</dcterms:created>
  <dcterms:modified xsi:type="dcterms:W3CDTF">2025-10-21T11:04:28Z</dcterms:modified>
</cp:coreProperties>
</file>