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22"/>
  </p:notesMasterIdLst>
  <p:handoutMasterIdLst>
    <p:handoutMasterId r:id="rId23"/>
  </p:handoutMasterIdLst>
  <p:sldIdLst>
    <p:sldId id="280" r:id="rId2"/>
    <p:sldId id="311" r:id="rId3"/>
    <p:sldId id="326" r:id="rId4"/>
    <p:sldId id="324" r:id="rId5"/>
    <p:sldId id="310" r:id="rId6"/>
    <p:sldId id="316" r:id="rId7"/>
    <p:sldId id="317" r:id="rId8"/>
    <p:sldId id="319" r:id="rId9"/>
    <p:sldId id="318" r:id="rId10"/>
    <p:sldId id="312" r:id="rId11"/>
    <p:sldId id="320" r:id="rId12"/>
    <p:sldId id="321" r:id="rId13"/>
    <p:sldId id="322" r:id="rId14"/>
    <p:sldId id="327" r:id="rId15"/>
    <p:sldId id="328" r:id="rId16"/>
    <p:sldId id="329" r:id="rId17"/>
    <p:sldId id="330" r:id="rId18"/>
    <p:sldId id="332" r:id="rId19"/>
    <p:sldId id="333" r:id="rId20"/>
    <p:sldId id="295" r:id="rId21"/>
  </p:sldIdLst>
  <p:sldSz cx="12192000" cy="6858000"/>
  <p:notesSz cx="6797675" cy="9928225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2" userDrawn="1">
          <p15:clr>
            <a:srgbClr val="A4A3A4"/>
          </p15:clr>
        </p15:guide>
        <p15:guide id="2" pos="483" userDrawn="1">
          <p15:clr>
            <a:srgbClr val="A4A3A4"/>
          </p15:clr>
        </p15:guide>
        <p15:guide id="3" pos="7423" userDrawn="1">
          <p15:clr>
            <a:srgbClr val="A4A3A4"/>
          </p15:clr>
        </p15:guide>
        <p15:guide id="4" orient="horz" pos="4020" userDrawn="1">
          <p15:clr>
            <a:srgbClr val="A4A3A4"/>
          </p15:clr>
        </p15:guide>
        <p15:guide id="5" orient="horz" pos="1502" userDrawn="1">
          <p15:clr>
            <a:srgbClr val="A4A3A4"/>
          </p15:clr>
        </p15:guide>
        <p15:guide id="6" pos="5768" userDrawn="1">
          <p15:clr>
            <a:srgbClr val="A4A3A4"/>
          </p15:clr>
        </p15:guide>
        <p15:guide id="7" orient="horz" pos="2228" userDrawn="1">
          <p15:clr>
            <a:srgbClr val="A4A3A4"/>
          </p15:clr>
        </p15:guide>
        <p15:guide id="8" orient="horz" pos="913" userDrawn="1">
          <p15:clr>
            <a:srgbClr val="A4A3A4"/>
          </p15:clr>
        </p15:guide>
        <p15:guide id="9" pos="5269" userDrawn="1">
          <p15:clr>
            <a:srgbClr val="A4A3A4"/>
          </p15:clr>
        </p15:guide>
        <p15:guide id="10" pos="3840" userDrawn="1">
          <p15:clr>
            <a:srgbClr val="A4A3A4"/>
          </p15:clr>
        </p15:guide>
        <p15:guide id="11" pos="4248" userDrawn="1">
          <p15:clr>
            <a:srgbClr val="A4A3A4"/>
          </p15:clr>
        </p15:guide>
        <p15:guide id="12" orient="horz" pos="2523" userDrawn="1">
          <p15:clr>
            <a:srgbClr val="A4A3A4"/>
          </p15:clr>
        </p15:guide>
        <p15:guide id="13" pos="2139" userDrawn="1">
          <p15:clr>
            <a:srgbClr val="A4A3A4"/>
          </p15:clr>
        </p15:guide>
        <p15:guide id="14" orient="horz" pos="731" userDrawn="1">
          <p15:clr>
            <a:srgbClr val="A4A3A4"/>
          </p15:clr>
        </p15:guide>
        <p15:guide id="15" orient="horz" pos="36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C70"/>
    <a:srgbClr val="EB1515"/>
    <a:srgbClr val="3E3E3D"/>
    <a:srgbClr val="D8D8D8"/>
    <a:srgbClr val="DB2E25"/>
    <a:srgbClr val="C428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420" autoAdjust="0"/>
    <p:restoredTop sz="95282" autoAdjust="0"/>
  </p:normalViewPr>
  <p:slideViewPr>
    <p:cSldViewPr snapToGrid="0">
      <p:cViewPr varScale="1">
        <p:scale>
          <a:sx n="111" d="100"/>
          <a:sy n="111" d="100"/>
        </p:scale>
        <p:origin x="624" y="102"/>
      </p:cViewPr>
      <p:guideLst>
        <p:guide orient="horz" pos="232"/>
        <p:guide pos="483"/>
        <p:guide pos="7423"/>
        <p:guide orient="horz" pos="4020"/>
        <p:guide orient="horz" pos="1502"/>
        <p:guide pos="5768"/>
        <p:guide orient="horz" pos="2228"/>
        <p:guide orient="horz" pos="913"/>
        <p:guide pos="5269"/>
        <p:guide pos="3840"/>
        <p:guide pos="4248"/>
        <p:guide orient="horz" pos="2523"/>
        <p:guide pos="2139"/>
        <p:guide orient="horz" pos="731"/>
        <p:guide orient="horz" pos="36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21" d="100"/>
          <a:sy n="121" d="100"/>
        </p:scale>
        <p:origin x="3822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7DD6AE-8C26-4F1B-B84E-3144B6FA23F7}" type="datetimeFigureOut">
              <a:rPr lang="pl-PL" smtClean="0"/>
              <a:t>2022-10-20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2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3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FFA3B9-4054-4768-A287-B4E588A5EA1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9114760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F3FAAF-CC5F-4C8F-A3AD-78F60C842C27}" type="datetimeFigureOut">
              <a:rPr lang="pl-PL" smtClean="0"/>
              <a:t>2022-10-20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285303-1FE7-4C21-BBC3-43AA1027CA6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971323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14F2C-608F-45E4-8E73-2E569117B1DB}" type="datetimeFigureOut">
              <a:rPr lang="pl-PL" smtClean="0"/>
              <a:t>2022-10-20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5E22E-680B-4CA0-BCFB-7AB2B165D33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505492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14F2C-608F-45E4-8E73-2E569117B1DB}" type="datetimeFigureOut">
              <a:rPr lang="pl-PL" smtClean="0"/>
              <a:t>2022-10-20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5E22E-680B-4CA0-BCFB-7AB2B165D33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885051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14F2C-608F-45E4-8E73-2E569117B1DB}" type="datetimeFigureOut">
              <a:rPr lang="pl-PL" smtClean="0"/>
              <a:t>2022-10-20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5E22E-680B-4CA0-BCFB-7AB2B165D33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884333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ajd tytułowy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owolny kształt: kształt 8"/>
          <p:cNvSpPr/>
          <p:nvPr userDrawn="1"/>
        </p:nvSpPr>
        <p:spPr>
          <a:xfrm>
            <a:off x="0" y="-5315"/>
            <a:ext cx="9386221" cy="6858000"/>
          </a:xfrm>
          <a:custGeom>
            <a:avLst/>
            <a:gdLst>
              <a:gd name="connsiteX0" fmla="*/ 0 w 9712287"/>
              <a:gd name="connsiteY0" fmla="*/ 0 h 6858000"/>
              <a:gd name="connsiteX1" fmla="*/ 6216502 w 9712287"/>
              <a:gd name="connsiteY1" fmla="*/ 0 h 6858000"/>
              <a:gd name="connsiteX2" fmla="*/ 9712287 w 9712287"/>
              <a:gd name="connsiteY2" fmla="*/ 0 h 6858000"/>
              <a:gd name="connsiteX3" fmla="*/ 9661604 w 9712287"/>
              <a:gd name="connsiteY3" fmla="*/ 15733 h 6858000"/>
              <a:gd name="connsiteX4" fmla="*/ 9484240 w 9712287"/>
              <a:gd name="connsiteY4" fmla="*/ 283312 h 6858000"/>
              <a:gd name="connsiteX5" fmla="*/ 9484240 w 9712287"/>
              <a:gd name="connsiteY5" fmla="*/ 563312 h 6858000"/>
              <a:gd name="connsiteX6" fmla="*/ 9484241 w 9712287"/>
              <a:gd name="connsiteY6" fmla="*/ 563317 h 6858000"/>
              <a:gd name="connsiteX7" fmla="*/ 9484241 w 9712287"/>
              <a:gd name="connsiteY7" fmla="*/ 6167118 h 6858000"/>
              <a:gd name="connsiteX8" fmla="*/ 9484241 w 9712287"/>
              <a:gd name="connsiteY8" fmla="*/ 6457506 h 6858000"/>
              <a:gd name="connsiteX9" fmla="*/ 9484241 w 9712287"/>
              <a:gd name="connsiteY9" fmla="*/ 6688088 h 6858000"/>
              <a:gd name="connsiteX10" fmla="*/ 9314329 w 9712287"/>
              <a:gd name="connsiteY10" fmla="*/ 6858000 h 6858000"/>
              <a:gd name="connsiteX11" fmla="*/ 9085940 w 9712287"/>
              <a:gd name="connsiteY11" fmla="*/ 6858000 h 6858000"/>
              <a:gd name="connsiteX12" fmla="*/ 5974012 w 9712287"/>
              <a:gd name="connsiteY12" fmla="*/ 6858000 h 6858000"/>
              <a:gd name="connsiteX13" fmla="*/ 0 w 9712287"/>
              <a:gd name="connsiteY1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9712287" h="6858000">
                <a:moveTo>
                  <a:pt x="0" y="0"/>
                </a:moveTo>
                <a:lnTo>
                  <a:pt x="6216502" y="0"/>
                </a:lnTo>
                <a:lnTo>
                  <a:pt x="9712287" y="0"/>
                </a:lnTo>
                <a:lnTo>
                  <a:pt x="9661604" y="15733"/>
                </a:lnTo>
                <a:cubicBezTo>
                  <a:pt x="9557375" y="59818"/>
                  <a:pt x="9484240" y="163025"/>
                  <a:pt x="9484240" y="283312"/>
                </a:cubicBezTo>
                <a:lnTo>
                  <a:pt x="9484240" y="563312"/>
                </a:lnTo>
                <a:lnTo>
                  <a:pt x="9484241" y="563317"/>
                </a:lnTo>
                <a:lnTo>
                  <a:pt x="9484241" y="6167118"/>
                </a:lnTo>
                <a:lnTo>
                  <a:pt x="9484241" y="6457506"/>
                </a:lnTo>
                <a:lnTo>
                  <a:pt x="9484241" y="6688088"/>
                </a:lnTo>
                <a:cubicBezTo>
                  <a:pt x="9484241" y="6781928"/>
                  <a:pt x="9408169" y="6858000"/>
                  <a:pt x="9314329" y="6858000"/>
                </a:cubicBezTo>
                <a:lnTo>
                  <a:pt x="9085940" y="6858000"/>
                </a:lnTo>
                <a:lnTo>
                  <a:pt x="5974012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333C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" name="pole tekstowe 10"/>
          <p:cNvSpPr txBox="1"/>
          <p:nvPr userDrawn="1"/>
        </p:nvSpPr>
        <p:spPr>
          <a:xfrm>
            <a:off x="671390" y="479383"/>
            <a:ext cx="3735573" cy="30777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pl-PL" sz="1400" dirty="0">
                <a:solidFill>
                  <a:schemeClr val="bg1"/>
                </a:solidFill>
              </a:rPr>
              <a:t>Łódź, dn. 04.01.2017r.</a:t>
            </a:r>
          </a:p>
        </p:txBody>
      </p:sp>
      <p:sp>
        <p:nvSpPr>
          <p:cNvPr id="12" name="pole tekstowe 11"/>
          <p:cNvSpPr txBox="1"/>
          <p:nvPr userDrawn="1"/>
        </p:nvSpPr>
        <p:spPr>
          <a:xfrm>
            <a:off x="657214" y="1914209"/>
            <a:ext cx="5918791" cy="132343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pl-PL" sz="3900" b="1" dirty="0">
                <a:solidFill>
                  <a:schemeClr val="bg1"/>
                </a:solidFill>
              </a:rPr>
              <a:t>Długi tytuł prezentacji </a:t>
            </a:r>
          </a:p>
          <a:p>
            <a:r>
              <a:rPr lang="pl-PL" sz="3900" b="1" dirty="0">
                <a:solidFill>
                  <a:schemeClr val="bg1"/>
                </a:solidFill>
              </a:rPr>
              <a:t>w dwóch wierszach</a:t>
            </a:r>
          </a:p>
        </p:txBody>
      </p:sp>
      <p:sp>
        <p:nvSpPr>
          <p:cNvPr id="13" name="pole tekstowe 12"/>
          <p:cNvSpPr txBox="1"/>
          <p:nvPr userDrawn="1"/>
        </p:nvSpPr>
        <p:spPr>
          <a:xfrm>
            <a:off x="678477" y="3423685"/>
            <a:ext cx="7955157" cy="88030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ts val="2100"/>
              </a:lnSpc>
            </a:pPr>
            <a:r>
              <a:rPr lang="pl-PL" sz="1400" dirty="0">
                <a:solidFill>
                  <a:schemeClr val="bg1"/>
                </a:solidFill>
              </a:rPr>
              <a:t>Krótkie wprowadzenie do prezentacji. Jest dostępnych wiele różnych wersji </a:t>
            </a:r>
            <a:r>
              <a:rPr lang="pl-PL" sz="1400" dirty="0" err="1">
                <a:solidFill>
                  <a:schemeClr val="bg1"/>
                </a:solidFill>
              </a:rPr>
              <a:t>Lorem</a:t>
            </a:r>
            <a:r>
              <a:rPr lang="pl-PL" sz="1400" dirty="0">
                <a:solidFill>
                  <a:schemeClr val="bg1"/>
                </a:solidFill>
              </a:rPr>
              <a:t> </a:t>
            </a:r>
            <a:r>
              <a:rPr lang="pl-PL" sz="1400" dirty="0" err="1">
                <a:solidFill>
                  <a:schemeClr val="bg1"/>
                </a:solidFill>
              </a:rPr>
              <a:t>Ipsum</a:t>
            </a:r>
            <a:r>
              <a:rPr lang="pl-PL" sz="1400" dirty="0">
                <a:solidFill>
                  <a:schemeClr val="bg1"/>
                </a:solidFill>
              </a:rPr>
              <a:t>, ale większość zmieni się pod wpływem przypadkowych słów Wielu projektantów używa </a:t>
            </a:r>
            <a:r>
              <a:rPr lang="pl-PL" sz="1400" dirty="0" err="1">
                <a:solidFill>
                  <a:schemeClr val="bg1"/>
                </a:solidFill>
              </a:rPr>
              <a:t>Lorem</a:t>
            </a:r>
            <a:r>
              <a:rPr lang="pl-PL" sz="1400" dirty="0">
                <a:solidFill>
                  <a:schemeClr val="bg1"/>
                </a:solidFill>
              </a:rPr>
              <a:t> </a:t>
            </a:r>
            <a:r>
              <a:rPr lang="pl-PL" sz="1400" dirty="0" err="1">
                <a:solidFill>
                  <a:schemeClr val="bg1"/>
                </a:solidFill>
              </a:rPr>
              <a:t>Ipsum</a:t>
            </a:r>
            <a:r>
              <a:rPr lang="pl-PL" sz="1400" dirty="0">
                <a:solidFill>
                  <a:schemeClr val="bg1"/>
                </a:solidFill>
              </a:rPr>
              <a:t> jako domyślnego modelu tekstu. </a:t>
            </a:r>
          </a:p>
        </p:txBody>
      </p:sp>
      <p:pic>
        <p:nvPicPr>
          <p:cNvPr id="14" name="Obraz 13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763" y="5842000"/>
            <a:ext cx="1366837" cy="532617"/>
          </a:xfrm>
          <a:prstGeom prst="rect">
            <a:avLst/>
          </a:prstGeom>
        </p:spPr>
      </p:pic>
      <p:pic>
        <p:nvPicPr>
          <p:cNvPr id="17" name="Obraz 1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9148" y="368300"/>
            <a:ext cx="784865" cy="820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1099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ajd tytułowy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ymbol zastępczy obrazu 14"/>
          <p:cNvSpPr>
            <a:spLocks noGrp="1"/>
          </p:cNvSpPr>
          <p:nvPr>
            <p:ph type="pic" sz="quarter" idx="10" hasCustomPrompt="1"/>
          </p:nvPr>
        </p:nvSpPr>
        <p:spPr>
          <a:xfrm>
            <a:off x="8980966" y="0"/>
            <a:ext cx="3211033" cy="6858000"/>
          </a:xfrm>
          <a:solidFill>
            <a:schemeClr val="bg1">
              <a:lumMod val="7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r>
              <a:rPr lang="pl-PL" dirty="0"/>
              <a:t>Kliknij tutaj, </a:t>
            </a:r>
            <a:br>
              <a:rPr lang="pl-PL" dirty="0"/>
            </a:br>
            <a:r>
              <a:rPr lang="pl-PL" dirty="0"/>
              <a:t>aby wstawić zdjęcie</a:t>
            </a:r>
          </a:p>
        </p:txBody>
      </p:sp>
      <p:sp>
        <p:nvSpPr>
          <p:cNvPr id="9" name="Dowolny kształt: kształt 8"/>
          <p:cNvSpPr/>
          <p:nvPr userDrawn="1"/>
        </p:nvSpPr>
        <p:spPr>
          <a:xfrm>
            <a:off x="0" y="0"/>
            <a:ext cx="9386221" cy="6858000"/>
          </a:xfrm>
          <a:custGeom>
            <a:avLst/>
            <a:gdLst>
              <a:gd name="connsiteX0" fmla="*/ 0 w 9712287"/>
              <a:gd name="connsiteY0" fmla="*/ 0 h 6858000"/>
              <a:gd name="connsiteX1" fmla="*/ 6216502 w 9712287"/>
              <a:gd name="connsiteY1" fmla="*/ 0 h 6858000"/>
              <a:gd name="connsiteX2" fmla="*/ 9712287 w 9712287"/>
              <a:gd name="connsiteY2" fmla="*/ 0 h 6858000"/>
              <a:gd name="connsiteX3" fmla="*/ 9661604 w 9712287"/>
              <a:gd name="connsiteY3" fmla="*/ 15733 h 6858000"/>
              <a:gd name="connsiteX4" fmla="*/ 9484240 w 9712287"/>
              <a:gd name="connsiteY4" fmla="*/ 283312 h 6858000"/>
              <a:gd name="connsiteX5" fmla="*/ 9484240 w 9712287"/>
              <a:gd name="connsiteY5" fmla="*/ 563312 h 6858000"/>
              <a:gd name="connsiteX6" fmla="*/ 9484241 w 9712287"/>
              <a:gd name="connsiteY6" fmla="*/ 563317 h 6858000"/>
              <a:gd name="connsiteX7" fmla="*/ 9484241 w 9712287"/>
              <a:gd name="connsiteY7" fmla="*/ 6167118 h 6858000"/>
              <a:gd name="connsiteX8" fmla="*/ 9484241 w 9712287"/>
              <a:gd name="connsiteY8" fmla="*/ 6457506 h 6858000"/>
              <a:gd name="connsiteX9" fmla="*/ 9484241 w 9712287"/>
              <a:gd name="connsiteY9" fmla="*/ 6688088 h 6858000"/>
              <a:gd name="connsiteX10" fmla="*/ 9314329 w 9712287"/>
              <a:gd name="connsiteY10" fmla="*/ 6858000 h 6858000"/>
              <a:gd name="connsiteX11" fmla="*/ 9085940 w 9712287"/>
              <a:gd name="connsiteY11" fmla="*/ 6858000 h 6858000"/>
              <a:gd name="connsiteX12" fmla="*/ 5974012 w 9712287"/>
              <a:gd name="connsiteY12" fmla="*/ 6858000 h 6858000"/>
              <a:gd name="connsiteX13" fmla="*/ 0 w 9712287"/>
              <a:gd name="connsiteY1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9712287" h="6858000">
                <a:moveTo>
                  <a:pt x="0" y="0"/>
                </a:moveTo>
                <a:lnTo>
                  <a:pt x="6216502" y="0"/>
                </a:lnTo>
                <a:lnTo>
                  <a:pt x="9712287" y="0"/>
                </a:lnTo>
                <a:lnTo>
                  <a:pt x="9661604" y="15733"/>
                </a:lnTo>
                <a:cubicBezTo>
                  <a:pt x="9557375" y="59818"/>
                  <a:pt x="9484240" y="163025"/>
                  <a:pt x="9484240" y="283312"/>
                </a:cubicBezTo>
                <a:lnTo>
                  <a:pt x="9484240" y="563312"/>
                </a:lnTo>
                <a:lnTo>
                  <a:pt x="9484241" y="563317"/>
                </a:lnTo>
                <a:lnTo>
                  <a:pt x="9484241" y="6167118"/>
                </a:lnTo>
                <a:lnTo>
                  <a:pt x="9484241" y="6457506"/>
                </a:lnTo>
                <a:lnTo>
                  <a:pt x="9484241" y="6688088"/>
                </a:lnTo>
                <a:cubicBezTo>
                  <a:pt x="9484241" y="6781928"/>
                  <a:pt x="9408169" y="6858000"/>
                  <a:pt x="9314329" y="6858000"/>
                </a:cubicBezTo>
                <a:lnTo>
                  <a:pt x="9085940" y="6858000"/>
                </a:lnTo>
                <a:lnTo>
                  <a:pt x="5974012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333C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" name="pole tekstowe 10"/>
          <p:cNvSpPr txBox="1"/>
          <p:nvPr userDrawn="1"/>
        </p:nvSpPr>
        <p:spPr>
          <a:xfrm>
            <a:off x="671390" y="479383"/>
            <a:ext cx="3735573" cy="30777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pl-PL" sz="1400" dirty="0">
                <a:solidFill>
                  <a:schemeClr val="bg1"/>
                </a:solidFill>
              </a:rPr>
              <a:t>Łódź, dn. 04.01.2017r.</a:t>
            </a:r>
          </a:p>
        </p:txBody>
      </p:sp>
      <p:sp>
        <p:nvSpPr>
          <p:cNvPr id="12" name="pole tekstowe 11"/>
          <p:cNvSpPr txBox="1"/>
          <p:nvPr userDrawn="1"/>
        </p:nvSpPr>
        <p:spPr>
          <a:xfrm>
            <a:off x="657214" y="1914209"/>
            <a:ext cx="5918791" cy="132343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pl-PL" sz="3900" b="1" dirty="0">
                <a:solidFill>
                  <a:schemeClr val="bg1"/>
                </a:solidFill>
              </a:rPr>
              <a:t>Długi tytuł prezentacji </a:t>
            </a:r>
          </a:p>
          <a:p>
            <a:r>
              <a:rPr lang="pl-PL" sz="3900" b="1" dirty="0">
                <a:solidFill>
                  <a:schemeClr val="bg1"/>
                </a:solidFill>
              </a:rPr>
              <a:t>w dwóch wierszach</a:t>
            </a:r>
          </a:p>
        </p:txBody>
      </p:sp>
      <p:sp>
        <p:nvSpPr>
          <p:cNvPr id="13" name="pole tekstowe 12"/>
          <p:cNvSpPr txBox="1"/>
          <p:nvPr userDrawn="1"/>
        </p:nvSpPr>
        <p:spPr>
          <a:xfrm>
            <a:off x="678477" y="3423685"/>
            <a:ext cx="7955157" cy="88030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ts val="2100"/>
              </a:lnSpc>
            </a:pPr>
            <a:r>
              <a:rPr lang="pl-PL" sz="1400" dirty="0">
                <a:solidFill>
                  <a:schemeClr val="bg1"/>
                </a:solidFill>
              </a:rPr>
              <a:t>Krótkie wprowadzenie do prezentacji. Jest dostępnych wiele różnych wersji </a:t>
            </a:r>
            <a:r>
              <a:rPr lang="pl-PL" sz="1400" dirty="0" err="1">
                <a:solidFill>
                  <a:schemeClr val="bg1"/>
                </a:solidFill>
              </a:rPr>
              <a:t>Lorem</a:t>
            </a:r>
            <a:r>
              <a:rPr lang="pl-PL" sz="1400" dirty="0">
                <a:solidFill>
                  <a:schemeClr val="bg1"/>
                </a:solidFill>
              </a:rPr>
              <a:t> </a:t>
            </a:r>
            <a:r>
              <a:rPr lang="pl-PL" sz="1400" dirty="0" err="1">
                <a:solidFill>
                  <a:schemeClr val="bg1"/>
                </a:solidFill>
              </a:rPr>
              <a:t>Ipsum</a:t>
            </a:r>
            <a:r>
              <a:rPr lang="pl-PL" sz="1400" dirty="0">
                <a:solidFill>
                  <a:schemeClr val="bg1"/>
                </a:solidFill>
              </a:rPr>
              <a:t>, ale większość zmieni się pod wpływem przypadkowych słów Wielu projektantów używa </a:t>
            </a:r>
            <a:r>
              <a:rPr lang="pl-PL" sz="1400" dirty="0" err="1">
                <a:solidFill>
                  <a:schemeClr val="bg1"/>
                </a:solidFill>
              </a:rPr>
              <a:t>Lorem</a:t>
            </a:r>
            <a:r>
              <a:rPr lang="pl-PL" sz="1400" dirty="0">
                <a:solidFill>
                  <a:schemeClr val="bg1"/>
                </a:solidFill>
              </a:rPr>
              <a:t> </a:t>
            </a:r>
            <a:r>
              <a:rPr lang="pl-PL" sz="1400" dirty="0" err="1">
                <a:solidFill>
                  <a:schemeClr val="bg1"/>
                </a:solidFill>
              </a:rPr>
              <a:t>Ipsum</a:t>
            </a:r>
            <a:r>
              <a:rPr lang="pl-PL" sz="1400" dirty="0">
                <a:solidFill>
                  <a:schemeClr val="bg1"/>
                </a:solidFill>
              </a:rPr>
              <a:t> jako domyślnego modelu tekstu. </a:t>
            </a:r>
          </a:p>
        </p:txBody>
      </p:sp>
      <p:pic>
        <p:nvPicPr>
          <p:cNvPr id="2" name="Obraz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9148" y="368300"/>
            <a:ext cx="784865" cy="820008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 userDrawn="1"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763" y="5842000"/>
            <a:ext cx="1366837" cy="532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0323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83" userDrawn="1">
          <p15:clr>
            <a:srgbClr val="FBAE40"/>
          </p15:clr>
        </p15:guide>
        <p15:guide id="2" orient="horz" pos="3997" userDrawn="1">
          <p15:clr>
            <a:srgbClr val="FBAE40"/>
          </p15:clr>
        </p15:guide>
        <p15:guide id="3" orient="horz" pos="3680" userDrawn="1">
          <p15:clr>
            <a:srgbClr val="FBAE40"/>
          </p15:clr>
        </p15:guide>
        <p15:guide id="4" pos="3840" userDrawn="1">
          <p15:clr>
            <a:srgbClr val="FBAE40"/>
          </p15:clr>
        </p15:guide>
        <p15:guide id="5" pos="1504" userDrawn="1">
          <p15:clr>
            <a:srgbClr val="FBAE40"/>
          </p15:clr>
        </p15:guide>
        <p15:guide id="6" pos="7423" userDrawn="1">
          <p15:clr>
            <a:srgbClr val="FBAE40"/>
          </p15:clr>
        </p15:guide>
        <p15:guide id="7" orient="horz" pos="232" userDrawn="1">
          <p15:clr>
            <a:srgbClr val="FBAE40"/>
          </p15:clr>
        </p15:guide>
        <p15:guide id="8" orient="horz" pos="2260" userDrawn="1">
          <p15:clr>
            <a:srgbClr val="FBAE40"/>
          </p15:clr>
        </p15:guide>
        <p15:guide id="9" orient="horz" pos="754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14F2C-608F-45E4-8E73-2E569117B1DB}" type="datetimeFigureOut">
              <a:rPr lang="pl-PL" smtClean="0"/>
              <a:t>2022-10-20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5E22E-680B-4CA0-BCFB-7AB2B165D33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519245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14F2C-608F-45E4-8E73-2E569117B1DB}" type="datetimeFigureOut">
              <a:rPr lang="pl-PL" smtClean="0"/>
              <a:t>2022-10-20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5E22E-680B-4CA0-BCFB-7AB2B165D33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032062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14F2C-608F-45E4-8E73-2E569117B1DB}" type="datetimeFigureOut">
              <a:rPr lang="pl-PL" smtClean="0"/>
              <a:t>2022-10-20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5E22E-680B-4CA0-BCFB-7AB2B165D33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045530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14F2C-608F-45E4-8E73-2E569117B1DB}" type="datetimeFigureOut">
              <a:rPr lang="pl-PL" smtClean="0"/>
              <a:t>2022-10-20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5E22E-680B-4CA0-BCFB-7AB2B165D33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750387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14F2C-608F-45E4-8E73-2E569117B1DB}" type="datetimeFigureOut">
              <a:rPr lang="pl-PL" smtClean="0"/>
              <a:t>2022-10-20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5E22E-680B-4CA0-BCFB-7AB2B165D33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854920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14F2C-608F-45E4-8E73-2E569117B1DB}" type="datetimeFigureOut">
              <a:rPr lang="pl-PL" smtClean="0"/>
              <a:t>2022-10-20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5E22E-680B-4CA0-BCFB-7AB2B165D33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969551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14F2C-608F-45E4-8E73-2E569117B1DB}" type="datetimeFigureOut">
              <a:rPr lang="pl-PL" smtClean="0"/>
              <a:t>2022-10-20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5E22E-680B-4CA0-BCFB-7AB2B165D33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472389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14F2C-608F-45E4-8E73-2E569117B1DB}" type="datetimeFigureOut">
              <a:rPr lang="pl-PL" smtClean="0"/>
              <a:t>2022-10-20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5E22E-680B-4CA0-BCFB-7AB2B165D33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733880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F14F2C-608F-45E4-8E73-2E569117B1DB}" type="datetimeFigureOut">
              <a:rPr lang="pl-PL" smtClean="0"/>
              <a:t>2022-10-20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B5E22E-680B-4CA0-BCFB-7AB2B165D33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78109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  <p:sldLayoutId id="2147483734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microsoft.com/office/2007/relationships/hdphoto" Target="../media/hdphoto3.wdp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29792"/>
          <a:stretch/>
        </p:blipFill>
        <p:spPr>
          <a:xfrm>
            <a:off x="8990008" y="0"/>
            <a:ext cx="3201992" cy="6859014"/>
          </a:xfrm>
          <a:prstGeom prst="rect">
            <a:avLst/>
          </a:prstGeom>
        </p:spPr>
      </p:pic>
      <p:sp>
        <p:nvSpPr>
          <p:cNvPr id="38" name="Dowolny kształt: kształt 37"/>
          <p:cNvSpPr/>
          <p:nvPr/>
        </p:nvSpPr>
        <p:spPr>
          <a:xfrm>
            <a:off x="0" y="0"/>
            <a:ext cx="9307629" cy="6858000"/>
          </a:xfrm>
          <a:custGeom>
            <a:avLst/>
            <a:gdLst>
              <a:gd name="connsiteX0" fmla="*/ 0 w 9712287"/>
              <a:gd name="connsiteY0" fmla="*/ 0 h 6858000"/>
              <a:gd name="connsiteX1" fmla="*/ 6216502 w 9712287"/>
              <a:gd name="connsiteY1" fmla="*/ 0 h 6858000"/>
              <a:gd name="connsiteX2" fmla="*/ 9712287 w 9712287"/>
              <a:gd name="connsiteY2" fmla="*/ 0 h 6858000"/>
              <a:gd name="connsiteX3" fmla="*/ 9661604 w 9712287"/>
              <a:gd name="connsiteY3" fmla="*/ 15733 h 6858000"/>
              <a:gd name="connsiteX4" fmla="*/ 9484240 w 9712287"/>
              <a:gd name="connsiteY4" fmla="*/ 283312 h 6858000"/>
              <a:gd name="connsiteX5" fmla="*/ 9484240 w 9712287"/>
              <a:gd name="connsiteY5" fmla="*/ 563312 h 6858000"/>
              <a:gd name="connsiteX6" fmla="*/ 9484241 w 9712287"/>
              <a:gd name="connsiteY6" fmla="*/ 563317 h 6858000"/>
              <a:gd name="connsiteX7" fmla="*/ 9484241 w 9712287"/>
              <a:gd name="connsiteY7" fmla="*/ 6167118 h 6858000"/>
              <a:gd name="connsiteX8" fmla="*/ 9484241 w 9712287"/>
              <a:gd name="connsiteY8" fmla="*/ 6457506 h 6858000"/>
              <a:gd name="connsiteX9" fmla="*/ 9484241 w 9712287"/>
              <a:gd name="connsiteY9" fmla="*/ 6688088 h 6858000"/>
              <a:gd name="connsiteX10" fmla="*/ 9314329 w 9712287"/>
              <a:gd name="connsiteY10" fmla="*/ 6858000 h 6858000"/>
              <a:gd name="connsiteX11" fmla="*/ 9085940 w 9712287"/>
              <a:gd name="connsiteY11" fmla="*/ 6858000 h 6858000"/>
              <a:gd name="connsiteX12" fmla="*/ 5974012 w 9712287"/>
              <a:gd name="connsiteY12" fmla="*/ 6858000 h 6858000"/>
              <a:gd name="connsiteX13" fmla="*/ 0 w 9712287"/>
              <a:gd name="connsiteY1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9712287" h="6858000">
                <a:moveTo>
                  <a:pt x="0" y="0"/>
                </a:moveTo>
                <a:lnTo>
                  <a:pt x="6216502" y="0"/>
                </a:lnTo>
                <a:lnTo>
                  <a:pt x="9712287" y="0"/>
                </a:lnTo>
                <a:lnTo>
                  <a:pt x="9661604" y="15733"/>
                </a:lnTo>
                <a:cubicBezTo>
                  <a:pt x="9557375" y="59818"/>
                  <a:pt x="9484240" y="163025"/>
                  <a:pt x="9484240" y="283312"/>
                </a:cubicBezTo>
                <a:lnTo>
                  <a:pt x="9484240" y="563312"/>
                </a:lnTo>
                <a:lnTo>
                  <a:pt x="9484241" y="563317"/>
                </a:lnTo>
                <a:lnTo>
                  <a:pt x="9484241" y="6167118"/>
                </a:lnTo>
                <a:lnTo>
                  <a:pt x="9484241" y="6457506"/>
                </a:lnTo>
                <a:lnTo>
                  <a:pt x="9484241" y="6688088"/>
                </a:lnTo>
                <a:cubicBezTo>
                  <a:pt x="9484241" y="6781928"/>
                  <a:pt x="9408169" y="6858000"/>
                  <a:pt x="9314329" y="6858000"/>
                </a:cubicBezTo>
                <a:lnTo>
                  <a:pt x="9085940" y="6858000"/>
                </a:lnTo>
                <a:lnTo>
                  <a:pt x="5974012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333C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0" name="pole tekstowe 9"/>
          <p:cNvSpPr txBox="1"/>
          <p:nvPr/>
        </p:nvSpPr>
        <p:spPr>
          <a:xfrm>
            <a:off x="2129923" y="2462363"/>
            <a:ext cx="4882954" cy="130947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pl-PL" sz="3600" b="1" dirty="0" smtClean="0">
                <a:solidFill>
                  <a:schemeClr val="bg1"/>
                </a:solidFill>
                <a:ea typeface="Bulo Rounded Bold" panose="02000000000000000000" pitchFamily="50" charset="-18"/>
              </a:rPr>
              <a:t>Library Directory</a:t>
            </a:r>
            <a:endParaRPr lang="pl-PL" sz="3600" b="1" dirty="0">
              <a:solidFill>
                <a:schemeClr val="bg1"/>
              </a:solidFill>
              <a:ea typeface="Bulo Rounded Bold" panose="02000000000000000000" pitchFamily="50" charset="-18"/>
            </a:endParaRPr>
          </a:p>
          <a:p>
            <a:pPr algn="ctr"/>
            <a:r>
              <a:rPr lang="pl-PL" sz="3600" b="1" dirty="0" smtClean="0">
                <a:solidFill>
                  <a:schemeClr val="bg1"/>
                </a:solidFill>
                <a:ea typeface="Bulo Rounded Bold" panose="02000000000000000000" pitchFamily="50" charset="-18"/>
              </a:rPr>
              <a:t>2022/2023</a:t>
            </a:r>
            <a:endParaRPr lang="pl-PL" sz="3600" b="1" dirty="0">
              <a:solidFill>
                <a:schemeClr val="bg1"/>
              </a:solidFill>
              <a:ea typeface="Bulo Rounded Bold" panose="02000000000000000000" pitchFamily="50" charset="-18"/>
            </a:endParaRP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6762" y="372595"/>
            <a:ext cx="767251" cy="801605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763" y="5842001"/>
            <a:ext cx="1425831" cy="55560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02292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 preferRelativeResize="0"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" r="487"/>
          <a:stretch/>
        </p:blipFill>
        <p:spPr>
          <a:xfrm>
            <a:off x="-7" y="1"/>
            <a:ext cx="12191999" cy="7643453"/>
          </a:xfrm>
          <a:prstGeom prst="rect">
            <a:avLst/>
          </a:prstGeom>
        </p:spPr>
      </p:pic>
      <p:sp>
        <p:nvSpPr>
          <p:cNvPr id="19" name="Dowolny kształt: kształt 18"/>
          <p:cNvSpPr/>
          <p:nvPr/>
        </p:nvSpPr>
        <p:spPr>
          <a:xfrm>
            <a:off x="-15" y="4053508"/>
            <a:ext cx="12192007" cy="3589946"/>
          </a:xfrm>
          <a:custGeom>
            <a:avLst/>
            <a:gdLst>
              <a:gd name="connsiteX0" fmla="*/ 12192007 w 12192007"/>
              <a:gd name="connsiteY0" fmla="*/ 0 h 3589946"/>
              <a:gd name="connsiteX1" fmla="*/ 12192007 w 12192007"/>
              <a:gd name="connsiteY1" fmla="*/ 3190377 h 3589946"/>
              <a:gd name="connsiteX2" fmla="*/ 12192004 w 12192007"/>
              <a:gd name="connsiteY2" fmla="*/ 3190377 h 3589946"/>
              <a:gd name="connsiteX3" fmla="*/ 12192004 w 12192007"/>
              <a:gd name="connsiteY3" fmla="*/ 3589946 h 3589946"/>
              <a:gd name="connsiteX4" fmla="*/ 4 w 12192007"/>
              <a:gd name="connsiteY4" fmla="*/ 3589946 h 3589946"/>
              <a:gd name="connsiteX5" fmla="*/ 4 w 12192007"/>
              <a:gd name="connsiteY5" fmla="*/ 3190377 h 3589946"/>
              <a:gd name="connsiteX6" fmla="*/ 0 w 12192007"/>
              <a:gd name="connsiteY6" fmla="*/ 3190377 h 3589946"/>
              <a:gd name="connsiteX7" fmla="*/ 0 w 12192007"/>
              <a:gd name="connsiteY7" fmla="*/ 384598 h 3589946"/>
              <a:gd name="connsiteX8" fmla="*/ 15733 w 12192007"/>
              <a:gd name="connsiteY8" fmla="*/ 335617 h 3589946"/>
              <a:gd name="connsiteX9" fmla="*/ 283312 w 12192007"/>
              <a:gd name="connsiteY9" fmla="*/ 164207 h 3589946"/>
              <a:gd name="connsiteX10" fmla="*/ 563312 w 12192007"/>
              <a:gd name="connsiteY10" fmla="*/ 164207 h 3589946"/>
              <a:gd name="connsiteX11" fmla="*/ 563317 w 12192007"/>
              <a:gd name="connsiteY11" fmla="*/ 164208 h 3589946"/>
              <a:gd name="connsiteX12" fmla="*/ 5617313 w 12192007"/>
              <a:gd name="connsiteY12" fmla="*/ 164208 h 3589946"/>
              <a:gd name="connsiteX13" fmla="*/ 5617319 w 12192007"/>
              <a:gd name="connsiteY13" fmla="*/ 164207 h 3589946"/>
              <a:gd name="connsiteX14" fmla="*/ 5897319 w 12192007"/>
              <a:gd name="connsiteY14" fmla="*/ 164207 h 3589946"/>
              <a:gd name="connsiteX15" fmla="*/ 5897324 w 12192007"/>
              <a:gd name="connsiteY15" fmla="*/ 164208 h 3589946"/>
              <a:gd name="connsiteX16" fmla="*/ 6167118 w 12192007"/>
              <a:gd name="connsiteY16" fmla="*/ 164208 h 3589946"/>
              <a:gd name="connsiteX17" fmla="*/ 6457506 w 12192007"/>
              <a:gd name="connsiteY17" fmla="*/ 164208 h 3589946"/>
              <a:gd name="connsiteX18" fmla="*/ 6531433 w 12192007"/>
              <a:gd name="connsiteY18" fmla="*/ 164208 h 3589946"/>
              <a:gd name="connsiteX19" fmla="*/ 11501125 w 12192007"/>
              <a:gd name="connsiteY19" fmla="*/ 164208 h 3589946"/>
              <a:gd name="connsiteX20" fmla="*/ 11791513 w 12192007"/>
              <a:gd name="connsiteY20" fmla="*/ 164208 h 3589946"/>
              <a:gd name="connsiteX21" fmla="*/ 12022095 w 12192007"/>
              <a:gd name="connsiteY21" fmla="*/ 164208 h 3589946"/>
              <a:gd name="connsiteX22" fmla="*/ 12192007 w 12192007"/>
              <a:gd name="connsiteY22" fmla="*/ 0 h 35899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2007" h="3589946">
                <a:moveTo>
                  <a:pt x="12192007" y="0"/>
                </a:moveTo>
                <a:lnTo>
                  <a:pt x="12192007" y="3190377"/>
                </a:lnTo>
                <a:lnTo>
                  <a:pt x="12192004" y="3190377"/>
                </a:lnTo>
                <a:lnTo>
                  <a:pt x="12192004" y="3589946"/>
                </a:lnTo>
                <a:lnTo>
                  <a:pt x="4" y="3589946"/>
                </a:lnTo>
                <a:lnTo>
                  <a:pt x="4" y="3190377"/>
                </a:lnTo>
                <a:lnTo>
                  <a:pt x="0" y="3190377"/>
                </a:lnTo>
                <a:lnTo>
                  <a:pt x="0" y="384598"/>
                </a:lnTo>
                <a:lnTo>
                  <a:pt x="15733" y="335617"/>
                </a:lnTo>
                <a:cubicBezTo>
                  <a:pt x="59818" y="234887"/>
                  <a:pt x="163025" y="164207"/>
                  <a:pt x="283312" y="164207"/>
                </a:cubicBezTo>
                <a:lnTo>
                  <a:pt x="563312" y="164207"/>
                </a:lnTo>
                <a:lnTo>
                  <a:pt x="563317" y="164208"/>
                </a:lnTo>
                <a:lnTo>
                  <a:pt x="5617313" y="164208"/>
                </a:lnTo>
                <a:lnTo>
                  <a:pt x="5617319" y="164207"/>
                </a:lnTo>
                <a:lnTo>
                  <a:pt x="5897319" y="164207"/>
                </a:lnTo>
                <a:lnTo>
                  <a:pt x="5897324" y="164208"/>
                </a:lnTo>
                <a:lnTo>
                  <a:pt x="6167118" y="164208"/>
                </a:lnTo>
                <a:lnTo>
                  <a:pt x="6457506" y="164208"/>
                </a:lnTo>
                <a:lnTo>
                  <a:pt x="6531433" y="164208"/>
                </a:lnTo>
                <a:lnTo>
                  <a:pt x="11501125" y="164208"/>
                </a:lnTo>
                <a:lnTo>
                  <a:pt x="11791513" y="164208"/>
                </a:lnTo>
                <a:lnTo>
                  <a:pt x="12022095" y="164208"/>
                </a:lnTo>
                <a:cubicBezTo>
                  <a:pt x="12115935" y="164208"/>
                  <a:pt x="12192007" y="90690"/>
                  <a:pt x="1219200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v</a:t>
            </a:r>
          </a:p>
        </p:txBody>
      </p:sp>
      <p:sp>
        <p:nvSpPr>
          <p:cNvPr id="9" name="pole tekstowe 8"/>
          <p:cNvSpPr txBox="1"/>
          <p:nvPr/>
        </p:nvSpPr>
        <p:spPr>
          <a:xfrm>
            <a:off x="699116" y="4770814"/>
            <a:ext cx="9571040" cy="275260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ts val="2100"/>
              </a:lnSpc>
            </a:pPr>
            <a:r>
              <a:rPr lang="pl-PL" sz="2800" b="1" cap="all" dirty="0" smtClean="0">
                <a:solidFill>
                  <a:srgbClr val="333C70"/>
                </a:solidFill>
              </a:rPr>
              <a:t>The Library </a:t>
            </a:r>
            <a:r>
              <a:rPr lang="pl-PL" sz="2800" b="1" cap="all" dirty="0" err="1" smtClean="0">
                <a:solidFill>
                  <a:srgbClr val="333C70"/>
                </a:solidFill>
              </a:rPr>
              <a:t>website</a:t>
            </a:r>
            <a:r>
              <a:rPr lang="pl-PL" sz="2800" b="1" cap="all" dirty="0" smtClean="0">
                <a:solidFill>
                  <a:srgbClr val="333C70"/>
                </a:solidFill>
              </a:rPr>
              <a:t> </a:t>
            </a:r>
            <a:r>
              <a:rPr lang="pl-PL" sz="2800" b="1" dirty="0" smtClean="0">
                <a:solidFill>
                  <a:srgbClr val="333C70"/>
                </a:solidFill>
              </a:rPr>
              <a:t>www.lib.uni.lodz.pl</a:t>
            </a:r>
            <a:endParaRPr lang="pl-PL" sz="2800" b="1" dirty="0">
              <a:solidFill>
                <a:srgbClr val="333C70"/>
              </a:solidFill>
            </a:endParaRPr>
          </a:p>
          <a:p>
            <a:pPr>
              <a:lnSpc>
                <a:spcPts val="2100"/>
              </a:lnSpc>
            </a:pPr>
            <a:endParaRPr lang="pl-PL" dirty="0">
              <a:solidFill>
                <a:srgbClr val="333C70"/>
              </a:solidFill>
            </a:endParaRPr>
          </a:p>
          <a:p>
            <a:pPr>
              <a:lnSpc>
                <a:spcPts val="2100"/>
              </a:lnSpc>
            </a:pPr>
            <a:r>
              <a:rPr lang="pl-PL" dirty="0" smtClean="0">
                <a:solidFill>
                  <a:srgbClr val="333C70"/>
                </a:solidFill>
              </a:rPr>
              <a:t>Here </a:t>
            </a:r>
            <a:r>
              <a:rPr lang="pl-PL" dirty="0" err="1" smtClean="0">
                <a:solidFill>
                  <a:srgbClr val="333C70"/>
                </a:solidFill>
              </a:rPr>
              <a:t>you</a:t>
            </a:r>
            <a:r>
              <a:rPr lang="pl-PL" dirty="0" smtClean="0">
                <a:solidFill>
                  <a:srgbClr val="333C70"/>
                </a:solidFill>
              </a:rPr>
              <a:t> </a:t>
            </a:r>
            <a:r>
              <a:rPr lang="pl-PL" dirty="0" err="1" smtClean="0">
                <a:solidFill>
                  <a:srgbClr val="333C70"/>
                </a:solidFill>
              </a:rPr>
              <a:t>will</a:t>
            </a:r>
            <a:r>
              <a:rPr lang="pl-PL" dirty="0" smtClean="0">
                <a:solidFill>
                  <a:srgbClr val="333C70"/>
                </a:solidFill>
              </a:rPr>
              <a:t> </a:t>
            </a:r>
            <a:r>
              <a:rPr lang="pl-PL" dirty="0" err="1" smtClean="0">
                <a:solidFill>
                  <a:srgbClr val="333C70"/>
                </a:solidFill>
              </a:rPr>
              <a:t>find</a:t>
            </a:r>
            <a:r>
              <a:rPr lang="pl-PL" dirty="0" smtClean="0">
                <a:solidFill>
                  <a:srgbClr val="333C70"/>
                </a:solidFill>
              </a:rPr>
              <a:t> </a:t>
            </a:r>
            <a:r>
              <a:rPr lang="pl-PL" dirty="0" err="1" smtClean="0">
                <a:solidFill>
                  <a:srgbClr val="333C70"/>
                </a:solidFill>
              </a:rPr>
              <a:t>information</a:t>
            </a:r>
            <a:r>
              <a:rPr lang="pl-PL" dirty="0" smtClean="0">
                <a:solidFill>
                  <a:srgbClr val="333C70"/>
                </a:solidFill>
              </a:rPr>
              <a:t> </a:t>
            </a:r>
            <a:r>
              <a:rPr lang="pl-PL" dirty="0" err="1" smtClean="0">
                <a:solidFill>
                  <a:srgbClr val="333C70"/>
                </a:solidFill>
              </a:rPr>
              <a:t>about</a:t>
            </a:r>
            <a:r>
              <a:rPr lang="pl-PL" dirty="0" smtClean="0">
                <a:solidFill>
                  <a:srgbClr val="333C70"/>
                </a:solidFill>
              </a:rPr>
              <a:t> the University of Lodz Library </a:t>
            </a:r>
            <a:r>
              <a:rPr lang="pl-PL" dirty="0">
                <a:solidFill>
                  <a:srgbClr val="333C70"/>
                </a:solidFill>
              </a:rPr>
              <a:t/>
            </a:r>
            <a:br>
              <a:rPr lang="pl-PL" dirty="0">
                <a:solidFill>
                  <a:srgbClr val="333C70"/>
                </a:solidFill>
              </a:rPr>
            </a:br>
            <a:r>
              <a:rPr lang="pl-PL" dirty="0" smtClean="0">
                <a:solidFill>
                  <a:srgbClr val="333C70"/>
                </a:solidFill>
              </a:rPr>
              <a:t>and </a:t>
            </a:r>
            <a:r>
              <a:rPr lang="pl-PL" dirty="0" err="1">
                <a:solidFill>
                  <a:srgbClr val="333C70"/>
                </a:solidFill>
              </a:rPr>
              <a:t>e</a:t>
            </a:r>
            <a:r>
              <a:rPr lang="pl-PL" dirty="0" err="1" smtClean="0">
                <a:solidFill>
                  <a:srgbClr val="333C70"/>
                </a:solidFill>
              </a:rPr>
              <a:t>ntries</a:t>
            </a:r>
            <a:r>
              <a:rPr lang="pl-PL" dirty="0" smtClean="0">
                <a:solidFill>
                  <a:srgbClr val="333C70"/>
                </a:solidFill>
              </a:rPr>
              <a:t> to the </a:t>
            </a:r>
            <a:r>
              <a:rPr lang="pl-PL" b="1" dirty="0" smtClean="0">
                <a:solidFill>
                  <a:srgbClr val="333C70"/>
                </a:solidFill>
              </a:rPr>
              <a:t>Library </a:t>
            </a:r>
            <a:r>
              <a:rPr lang="pl-PL" b="1" dirty="0" err="1" smtClean="0">
                <a:solidFill>
                  <a:srgbClr val="333C70"/>
                </a:solidFill>
              </a:rPr>
              <a:t>Catalog</a:t>
            </a:r>
            <a:r>
              <a:rPr lang="pl-PL" b="1" dirty="0" smtClean="0">
                <a:solidFill>
                  <a:srgbClr val="333C70"/>
                </a:solidFill>
              </a:rPr>
              <a:t> </a:t>
            </a:r>
            <a:r>
              <a:rPr lang="pl-PL" dirty="0" smtClean="0">
                <a:solidFill>
                  <a:srgbClr val="333C70"/>
                </a:solidFill>
              </a:rPr>
              <a:t>and</a:t>
            </a:r>
            <a:r>
              <a:rPr lang="pl-PL" b="1" dirty="0" smtClean="0">
                <a:solidFill>
                  <a:srgbClr val="333C70"/>
                </a:solidFill>
              </a:rPr>
              <a:t> </a:t>
            </a:r>
            <a:r>
              <a:rPr lang="pl-PL" b="1" dirty="0" err="1" smtClean="0">
                <a:solidFill>
                  <a:srgbClr val="333C70"/>
                </a:solidFill>
              </a:rPr>
              <a:t>Multisearcher</a:t>
            </a:r>
            <a:r>
              <a:rPr lang="pl-PL" b="1" dirty="0" smtClean="0">
                <a:solidFill>
                  <a:srgbClr val="333C70"/>
                </a:solidFill>
              </a:rPr>
              <a:t> </a:t>
            </a:r>
            <a:r>
              <a:rPr lang="pl-PL" dirty="0" smtClean="0">
                <a:solidFill>
                  <a:srgbClr val="333C70"/>
                </a:solidFill>
              </a:rPr>
              <a:t>as </a:t>
            </a:r>
            <a:r>
              <a:rPr lang="pl-PL" dirty="0" err="1" smtClean="0">
                <a:solidFill>
                  <a:srgbClr val="333C70"/>
                </a:solidFill>
              </a:rPr>
              <a:t>well</a:t>
            </a:r>
            <a:r>
              <a:rPr lang="pl-PL" dirty="0" smtClean="0">
                <a:solidFill>
                  <a:srgbClr val="333C70"/>
                </a:solidFill>
              </a:rPr>
              <a:t>.</a:t>
            </a:r>
            <a:endParaRPr lang="pl-PL" dirty="0">
              <a:solidFill>
                <a:srgbClr val="333C70"/>
              </a:solidFill>
            </a:endParaRPr>
          </a:p>
          <a:p>
            <a:pPr>
              <a:lnSpc>
                <a:spcPts val="2100"/>
              </a:lnSpc>
            </a:pPr>
            <a:endParaRPr lang="pl-PL" dirty="0">
              <a:solidFill>
                <a:srgbClr val="333C70"/>
              </a:solidFill>
            </a:endParaRPr>
          </a:p>
          <a:p>
            <a:pPr>
              <a:lnSpc>
                <a:spcPts val="2100"/>
              </a:lnSpc>
            </a:pPr>
            <a:r>
              <a:rPr lang="en-US" dirty="0">
                <a:solidFill>
                  <a:srgbClr val="333C70"/>
                </a:solidFill>
              </a:rPr>
              <a:t>The website also provides access to the Virtual Assistant communication platform. </a:t>
            </a:r>
            <a:r>
              <a:rPr lang="en-US" dirty="0" smtClean="0">
                <a:solidFill>
                  <a:srgbClr val="333C70"/>
                </a:solidFill>
              </a:rPr>
              <a:t>You </a:t>
            </a:r>
            <a:r>
              <a:rPr lang="en-US" dirty="0">
                <a:solidFill>
                  <a:srgbClr val="333C70"/>
                </a:solidFill>
              </a:rPr>
              <a:t>can chat with a consultant during the Library's opening hours.</a:t>
            </a:r>
            <a:endParaRPr lang="pl-PL" dirty="0">
              <a:solidFill>
                <a:srgbClr val="333C70"/>
              </a:solidFill>
            </a:endParaRPr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6762" y="368300"/>
            <a:ext cx="767251" cy="801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6590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99" t="29" r="4674" b="6589"/>
          <a:stretch/>
        </p:blipFill>
        <p:spPr>
          <a:xfrm>
            <a:off x="6700785" y="0"/>
            <a:ext cx="5508000" cy="6858000"/>
          </a:xfrm>
          <a:prstGeom prst="rect">
            <a:avLst/>
          </a:prstGeom>
        </p:spPr>
      </p:pic>
      <p:sp>
        <p:nvSpPr>
          <p:cNvPr id="38" name="Dowolny kształt: kształt 37"/>
          <p:cNvSpPr/>
          <p:nvPr/>
        </p:nvSpPr>
        <p:spPr>
          <a:xfrm>
            <a:off x="1" y="0"/>
            <a:ext cx="7190072" cy="6858000"/>
          </a:xfrm>
          <a:custGeom>
            <a:avLst/>
            <a:gdLst>
              <a:gd name="connsiteX0" fmla="*/ 0 w 9712287"/>
              <a:gd name="connsiteY0" fmla="*/ 0 h 6858000"/>
              <a:gd name="connsiteX1" fmla="*/ 6216502 w 9712287"/>
              <a:gd name="connsiteY1" fmla="*/ 0 h 6858000"/>
              <a:gd name="connsiteX2" fmla="*/ 9712287 w 9712287"/>
              <a:gd name="connsiteY2" fmla="*/ 0 h 6858000"/>
              <a:gd name="connsiteX3" fmla="*/ 9661604 w 9712287"/>
              <a:gd name="connsiteY3" fmla="*/ 15733 h 6858000"/>
              <a:gd name="connsiteX4" fmla="*/ 9484240 w 9712287"/>
              <a:gd name="connsiteY4" fmla="*/ 283312 h 6858000"/>
              <a:gd name="connsiteX5" fmla="*/ 9484240 w 9712287"/>
              <a:gd name="connsiteY5" fmla="*/ 563312 h 6858000"/>
              <a:gd name="connsiteX6" fmla="*/ 9484241 w 9712287"/>
              <a:gd name="connsiteY6" fmla="*/ 563317 h 6858000"/>
              <a:gd name="connsiteX7" fmla="*/ 9484241 w 9712287"/>
              <a:gd name="connsiteY7" fmla="*/ 6167118 h 6858000"/>
              <a:gd name="connsiteX8" fmla="*/ 9484241 w 9712287"/>
              <a:gd name="connsiteY8" fmla="*/ 6457506 h 6858000"/>
              <a:gd name="connsiteX9" fmla="*/ 9484241 w 9712287"/>
              <a:gd name="connsiteY9" fmla="*/ 6688088 h 6858000"/>
              <a:gd name="connsiteX10" fmla="*/ 9314329 w 9712287"/>
              <a:gd name="connsiteY10" fmla="*/ 6858000 h 6858000"/>
              <a:gd name="connsiteX11" fmla="*/ 9085940 w 9712287"/>
              <a:gd name="connsiteY11" fmla="*/ 6858000 h 6858000"/>
              <a:gd name="connsiteX12" fmla="*/ 5974012 w 9712287"/>
              <a:gd name="connsiteY12" fmla="*/ 6858000 h 6858000"/>
              <a:gd name="connsiteX13" fmla="*/ 0 w 9712287"/>
              <a:gd name="connsiteY1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9712287" h="6858000">
                <a:moveTo>
                  <a:pt x="0" y="0"/>
                </a:moveTo>
                <a:lnTo>
                  <a:pt x="6216502" y="0"/>
                </a:lnTo>
                <a:lnTo>
                  <a:pt x="9712287" y="0"/>
                </a:lnTo>
                <a:lnTo>
                  <a:pt x="9661604" y="15733"/>
                </a:lnTo>
                <a:cubicBezTo>
                  <a:pt x="9557375" y="59818"/>
                  <a:pt x="9484240" y="163025"/>
                  <a:pt x="9484240" y="283312"/>
                </a:cubicBezTo>
                <a:lnTo>
                  <a:pt x="9484240" y="563312"/>
                </a:lnTo>
                <a:lnTo>
                  <a:pt x="9484241" y="563317"/>
                </a:lnTo>
                <a:lnTo>
                  <a:pt x="9484241" y="6167118"/>
                </a:lnTo>
                <a:lnTo>
                  <a:pt x="9484241" y="6457506"/>
                </a:lnTo>
                <a:lnTo>
                  <a:pt x="9484241" y="6688088"/>
                </a:lnTo>
                <a:cubicBezTo>
                  <a:pt x="9484241" y="6781928"/>
                  <a:pt x="9408169" y="6858000"/>
                  <a:pt x="9314329" y="6858000"/>
                </a:cubicBezTo>
                <a:lnTo>
                  <a:pt x="9085940" y="6858000"/>
                </a:lnTo>
                <a:lnTo>
                  <a:pt x="5974012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333C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9" name="pole tekstowe 38"/>
          <p:cNvSpPr txBox="1"/>
          <p:nvPr/>
        </p:nvSpPr>
        <p:spPr>
          <a:xfrm>
            <a:off x="863174" y="2181179"/>
            <a:ext cx="5046738" cy="292566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ts val="2100"/>
              </a:lnSpc>
            </a:pPr>
            <a:r>
              <a:rPr lang="pl-PL" b="1" cap="all" dirty="0" smtClean="0">
                <a:solidFill>
                  <a:schemeClr val="bg1"/>
                </a:solidFill>
                <a:cs typeface="Segoe UI Semilight" panose="020B0402040204020203" pitchFamily="34" charset="0"/>
              </a:rPr>
              <a:t>The Library </a:t>
            </a:r>
            <a:r>
              <a:rPr lang="pl-PL" b="1" cap="all" dirty="0" err="1" smtClean="0">
                <a:solidFill>
                  <a:schemeClr val="bg1"/>
                </a:solidFill>
                <a:cs typeface="Segoe UI Semilight" panose="020B0402040204020203" pitchFamily="34" charset="0"/>
              </a:rPr>
              <a:t>Catalog</a:t>
            </a:r>
            <a:r>
              <a:rPr lang="pl-PL" b="1" cap="all" dirty="0" smtClean="0">
                <a:solidFill>
                  <a:schemeClr val="bg1"/>
                </a:solidFill>
                <a:cs typeface="Segoe UI Semilight" panose="020B0402040204020203" pitchFamily="34" charset="0"/>
              </a:rPr>
              <a:t> </a:t>
            </a:r>
            <a:r>
              <a:rPr lang="pl-PL" b="1" dirty="0" smtClean="0">
                <a:solidFill>
                  <a:schemeClr val="bg1"/>
                </a:solidFill>
                <a:cs typeface="Segoe UI Semilight" panose="020B0402040204020203" pitchFamily="34" charset="0"/>
              </a:rPr>
              <a:t>– </a:t>
            </a:r>
            <a:r>
              <a:rPr lang="en-US" dirty="0">
                <a:solidFill>
                  <a:schemeClr val="bg1"/>
                </a:solidFill>
                <a:cs typeface="Segoe UI Semilight" panose="020B0402040204020203" pitchFamily="34" charset="0"/>
              </a:rPr>
              <a:t>searches printed books and journals, allows you to place </a:t>
            </a:r>
            <a:r>
              <a:rPr lang="en-US" dirty="0" smtClean="0">
                <a:solidFill>
                  <a:schemeClr val="bg1"/>
                </a:solidFill>
                <a:cs typeface="Segoe UI Semilight" panose="020B0402040204020203" pitchFamily="34" charset="0"/>
              </a:rPr>
              <a:t>orders</a:t>
            </a:r>
            <a:r>
              <a:rPr lang="pl-PL" dirty="0" smtClean="0">
                <a:solidFill>
                  <a:schemeClr val="bg1"/>
                </a:solidFill>
                <a:cs typeface="Segoe UI Semilight" panose="020B0402040204020203" pitchFamily="34" charset="0"/>
              </a:rPr>
              <a:t> </a:t>
            </a:r>
            <a:r>
              <a:rPr lang="en-US" dirty="0" smtClean="0">
                <a:solidFill>
                  <a:schemeClr val="bg1"/>
                </a:solidFill>
                <a:cs typeface="Segoe UI Semilight" panose="020B0402040204020203" pitchFamily="34" charset="0"/>
              </a:rPr>
              <a:t>and </a:t>
            </a:r>
            <a:r>
              <a:rPr lang="en-US" dirty="0" err="1" smtClean="0">
                <a:solidFill>
                  <a:schemeClr val="bg1"/>
                </a:solidFill>
                <a:cs typeface="Segoe UI Semilight" panose="020B0402040204020203" pitchFamily="34" charset="0"/>
              </a:rPr>
              <a:t>manag</a:t>
            </a:r>
            <a:r>
              <a:rPr lang="pl-PL" dirty="0" smtClean="0">
                <a:solidFill>
                  <a:schemeClr val="bg1"/>
                </a:solidFill>
                <a:cs typeface="Segoe UI Semilight" panose="020B0402040204020203" pitchFamily="34" charset="0"/>
              </a:rPr>
              <a:t>e</a:t>
            </a:r>
            <a:r>
              <a:rPr lang="en-US" dirty="0" smtClean="0">
                <a:solidFill>
                  <a:schemeClr val="bg1"/>
                </a:solidFill>
                <a:cs typeface="Segoe UI Semilight" panose="020B0402040204020203" pitchFamily="34" charset="0"/>
              </a:rPr>
              <a:t> </a:t>
            </a:r>
            <a:r>
              <a:rPr lang="en-US" dirty="0">
                <a:solidFill>
                  <a:schemeClr val="bg1"/>
                </a:solidFill>
                <a:cs typeface="Segoe UI Semilight" panose="020B0402040204020203" pitchFamily="34" charset="0"/>
              </a:rPr>
              <a:t>your library account</a:t>
            </a:r>
            <a:r>
              <a:rPr lang="en-US" dirty="0" smtClean="0">
                <a:solidFill>
                  <a:schemeClr val="bg1"/>
                </a:solidFill>
                <a:cs typeface="Segoe UI Semilight" panose="020B0402040204020203" pitchFamily="34" charset="0"/>
              </a:rPr>
              <a:t>.</a:t>
            </a:r>
            <a:r>
              <a:rPr lang="pl-PL" dirty="0" smtClean="0">
                <a:solidFill>
                  <a:schemeClr val="bg1"/>
                </a:solidFill>
                <a:cs typeface="Segoe UI Semilight" panose="020B0402040204020203" pitchFamily="34" charset="0"/>
              </a:rPr>
              <a:t> </a:t>
            </a:r>
            <a:r>
              <a:rPr lang="en-US" u="sng" dirty="0" smtClean="0">
                <a:solidFill>
                  <a:schemeClr val="bg1"/>
                </a:solidFill>
                <a:cs typeface="Segoe UI Semilight" panose="020B0402040204020203" pitchFamily="34" charset="0"/>
              </a:rPr>
              <a:t>If </a:t>
            </a:r>
            <a:r>
              <a:rPr lang="en-US" u="sng" dirty="0">
                <a:solidFill>
                  <a:schemeClr val="bg1"/>
                </a:solidFill>
                <a:cs typeface="Segoe UI Semilight" panose="020B0402040204020203" pitchFamily="34" charset="0"/>
              </a:rPr>
              <a:t>there is no book or journal from previous years in it, you should look for them in </a:t>
            </a:r>
            <a:r>
              <a:rPr lang="pl-PL" u="sng" dirty="0" smtClean="0">
                <a:solidFill>
                  <a:schemeClr val="bg1"/>
                </a:solidFill>
                <a:cs typeface="Segoe UI Semilight" panose="020B0402040204020203" pitchFamily="34" charset="0"/>
              </a:rPr>
              <a:t>the </a:t>
            </a:r>
            <a:r>
              <a:rPr lang="en-US" u="sng" dirty="0" smtClean="0">
                <a:solidFill>
                  <a:schemeClr val="bg1"/>
                </a:solidFill>
                <a:cs typeface="Segoe UI Semilight" panose="020B0402040204020203" pitchFamily="34" charset="0"/>
              </a:rPr>
              <a:t>digital </a:t>
            </a:r>
            <a:r>
              <a:rPr lang="en-US" u="sng" dirty="0">
                <a:solidFill>
                  <a:schemeClr val="bg1"/>
                </a:solidFill>
                <a:cs typeface="Segoe UI Semilight" panose="020B0402040204020203" pitchFamily="34" charset="0"/>
              </a:rPr>
              <a:t>card </a:t>
            </a:r>
            <a:r>
              <a:rPr lang="en-US" u="sng" dirty="0" smtClean="0">
                <a:solidFill>
                  <a:schemeClr val="bg1"/>
                </a:solidFill>
                <a:cs typeface="Segoe UI Semilight" panose="020B0402040204020203" pitchFamily="34" charset="0"/>
              </a:rPr>
              <a:t>catalogs</a:t>
            </a:r>
            <a:r>
              <a:rPr lang="pl-PL" u="sng" dirty="0" smtClean="0">
                <a:solidFill>
                  <a:schemeClr val="bg1"/>
                </a:solidFill>
                <a:cs typeface="Segoe UI Semilight" panose="020B0402040204020203" pitchFamily="34" charset="0"/>
              </a:rPr>
              <a:t> </a:t>
            </a:r>
            <a:r>
              <a:rPr lang="pl-PL" u="sng" dirty="0" err="1" smtClean="0">
                <a:solidFill>
                  <a:schemeClr val="bg1"/>
                </a:solidFill>
                <a:cs typeface="Segoe UI Semilight" panose="020B0402040204020203" pitchFamily="34" charset="0"/>
              </a:rPr>
              <a:t>that</a:t>
            </a:r>
            <a:r>
              <a:rPr lang="pl-PL" u="sng" dirty="0" smtClean="0">
                <a:solidFill>
                  <a:schemeClr val="bg1"/>
                </a:solidFill>
                <a:cs typeface="Segoe UI Semilight" panose="020B0402040204020203" pitchFamily="34" charset="0"/>
              </a:rPr>
              <a:t> </a:t>
            </a:r>
            <a:r>
              <a:rPr lang="pl-PL" u="sng" dirty="0" err="1" smtClean="0">
                <a:solidFill>
                  <a:schemeClr val="bg1"/>
                </a:solidFill>
                <a:cs typeface="Segoe UI Semilight" panose="020B0402040204020203" pitchFamily="34" charset="0"/>
              </a:rPr>
              <a:t>are</a:t>
            </a:r>
            <a:r>
              <a:rPr lang="en-US" u="sng" dirty="0" smtClean="0">
                <a:solidFill>
                  <a:schemeClr val="bg1"/>
                </a:solidFill>
                <a:cs typeface="Segoe UI Semilight" panose="020B0402040204020203" pitchFamily="34" charset="0"/>
              </a:rPr>
              <a:t> </a:t>
            </a:r>
            <a:r>
              <a:rPr lang="en-US" u="sng" dirty="0">
                <a:solidFill>
                  <a:schemeClr val="bg1"/>
                </a:solidFill>
                <a:cs typeface="Segoe UI Semilight" panose="020B0402040204020203" pitchFamily="34" charset="0"/>
              </a:rPr>
              <a:t>available on the </a:t>
            </a:r>
            <a:r>
              <a:rPr lang="en-US" u="sng" dirty="0" smtClean="0">
                <a:solidFill>
                  <a:schemeClr val="bg1"/>
                </a:solidFill>
                <a:cs typeface="Segoe UI Semilight" panose="020B0402040204020203" pitchFamily="34" charset="0"/>
              </a:rPr>
              <a:t>website</a:t>
            </a:r>
            <a:r>
              <a:rPr lang="pl-PL" u="sng" dirty="0" smtClean="0">
                <a:solidFill>
                  <a:schemeClr val="bg1"/>
                </a:solidFill>
                <a:cs typeface="Segoe UI Semilight" panose="020B0402040204020203" pitchFamily="34" charset="0"/>
              </a:rPr>
              <a:t> of BUŁ</a:t>
            </a:r>
            <a:r>
              <a:rPr lang="en-US" u="sng" dirty="0" smtClean="0">
                <a:solidFill>
                  <a:schemeClr val="bg1"/>
                </a:solidFill>
                <a:cs typeface="Segoe UI Semilight" panose="020B0402040204020203" pitchFamily="34" charset="0"/>
              </a:rPr>
              <a:t>.</a:t>
            </a:r>
            <a:endParaRPr lang="pl-PL" u="sng" dirty="0" smtClean="0">
              <a:solidFill>
                <a:schemeClr val="bg1"/>
              </a:solidFill>
              <a:cs typeface="Segoe UI Semilight" panose="020B0402040204020203" pitchFamily="34" charset="0"/>
            </a:endParaRPr>
          </a:p>
          <a:p>
            <a:pPr>
              <a:lnSpc>
                <a:spcPts val="2100"/>
              </a:lnSpc>
            </a:pPr>
            <a:endParaRPr lang="pl-PL" u="sng" dirty="0">
              <a:solidFill>
                <a:schemeClr val="bg1"/>
              </a:solidFill>
              <a:cs typeface="Segoe UI Semilight" panose="020B0402040204020203" pitchFamily="34" charset="0"/>
            </a:endParaRPr>
          </a:p>
          <a:p>
            <a:pPr>
              <a:lnSpc>
                <a:spcPts val="2100"/>
              </a:lnSpc>
            </a:pPr>
            <a:r>
              <a:rPr lang="pl-PL" b="1" cap="all" dirty="0" err="1" smtClean="0">
                <a:solidFill>
                  <a:schemeClr val="bg1"/>
                </a:solidFill>
                <a:cs typeface="Segoe UI Semilight" panose="020B0402040204020203" pitchFamily="34" charset="0"/>
              </a:rPr>
              <a:t>multisearcher</a:t>
            </a:r>
            <a:r>
              <a:rPr lang="pl-PL" b="1" dirty="0" smtClean="0">
                <a:solidFill>
                  <a:schemeClr val="bg1"/>
                </a:solidFill>
                <a:cs typeface="Segoe UI Semilight" panose="020B0402040204020203" pitchFamily="34" charset="0"/>
              </a:rPr>
              <a:t> </a:t>
            </a:r>
            <a:r>
              <a:rPr lang="pl-PL" b="1" dirty="0">
                <a:solidFill>
                  <a:schemeClr val="bg1"/>
                </a:solidFill>
                <a:cs typeface="Segoe UI Semilight" panose="020B0402040204020203" pitchFamily="34" charset="0"/>
              </a:rPr>
              <a:t>– </a:t>
            </a:r>
            <a:r>
              <a:rPr lang="pl-PL" altLang="pl-PL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searches</a:t>
            </a:r>
            <a:r>
              <a:rPr lang="pl-PL" altLang="pl-PL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the </a:t>
            </a:r>
            <a:r>
              <a:rPr lang="pl-PL" altLang="pl-PL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pl-PL" altLang="pl-PL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ibrary's</a:t>
            </a:r>
            <a:r>
              <a:rPr lang="pl-PL" altLang="pl-PL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altLang="pl-PL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resources</a:t>
            </a:r>
            <a:r>
              <a:rPr lang="pl-PL" altLang="pl-PL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- </a:t>
            </a:r>
            <a:r>
              <a:rPr lang="pl-PL" altLang="pl-PL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electronic</a:t>
            </a:r>
            <a:r>
              <a:rPr lang="pl-PL" altLang="pl-PL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pl-PL" altLang="pl-PL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printed</a:t>
            </a:r>
            <a:r>
              <a:rPr lang="pl-PL" altLang="pl-PL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open </a:t>
            </a:r>
            <a:r>
              <a:rPr lang="pl-PL" altLang="pl-PL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access</a:t>
            </a:r>
            <a:r>
              <a:rPr lang="pl-PL" altLang="pl-PL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altLang="pl-PL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resources</a:t>
            </a:r>
            <a:r>
              <a:rPr lang="pl-PL" altLang="pl-PL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pl-PL" u="sng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6762" y="368300"/>
            <a:ext cx="767251" cy="801605"/>
          </a:xfrm>
          <a:prstGeom prst="rect">
            <a:avLst/>
          </a:prstGeom>
        </p:spPr>
      </p:pic>
      <p:sp>
        <p:nvSpPr>
          <p:cNvPr id="8" name="pole tekstowe 18"/>
          <p:cNvSpPr txBox="1"/>
          <p:nvPr/>
        </p:nvSpPr>
        <p:spPr>
          <a:xfrm>
            <a:off x="863174" y="860862"/>
            <a:ext cx="4479043" cy="6180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pl-PL" sz="2800" b="1" cap="all" dirty="0" err="1" smtClean="0">
                <a:solidFill>
                  <a:schemeClr val="bg1"/>
                </a:solidFill>
              </a:rPr>
              <a:t>Searching</a:t>
            </a:r>
            <a:r>
              <a:rPr lang="pl-PL" sz="2800" b="1" cap="all" dirty="0" smtClean="0">
                <a:solidFill>
                  <a:schemeClr val="bg1"/>
                </a:solidFill>
              </a:rPr>
              <a:t> materials</a:t>
            </a:r>
            <a:endParaRPr lang="pl-PL" sz="2800" b="1" cap="all" dirty="0">
              <a:solidFill>
                <a:schemeClr val="bg1"/>
              </a:solidFill>
            </a:endParaRPr>
          </a:p>
          <a:p>
            <a:endParaRPr lang="pl-PL" sz="2800" b="1" cap="al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31759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58" r="174" b="7582"/>
          <a:stretch/>
        </p:blipFill>
        <p:spPr>
          <a:xfrm>
            <a:off x="5890661" y="0"/>
            <a:ext cx="6300000" cy="6876000"/>
          </a:xfrm>
          <a:prstGeom prst="rect">
            <a:avLst/>
          </a:prstGeom>
        </p:spPr>
      </p:pic>
      <p:sp>
        <p:nvSpPr>
          <p:cNvPr id="8" name="Dowolny kształt: kształt 7"/>
          <p:cNvSpPr/>
          <p:nvPr/>
        </p:nvSpPr>
        <p:spPr>
          <a:xfrm>
            <a:off x="9774" y="0"/>
            <a:ext cx="6295888" cy="6858000"/>
          </a:xfrm>
          <a:custGeom>
            <a:avLst/>
            <a:gdLst>
              <a:gd name="connsiteX0" fmla="*/ 0 w 6295888"/>
              <a:gd name="connsiteY0" fmla="*/ 0 h 6858000"/>
              <a:gd name="connsiteX1" fmla="*/ 2917466 w 6295888"/>
              <a:gd name="connsiteY1" fmla="*/ 0 h 6858000"/>
              <a:gd name="connsiteX2" fmla="*/ 6295888 w 6295888"/>
              <a:gd name="connsiteY2" fmla="*/ 0 h 6858000"/>
              <a:gd name="connsiteX3" fmla="*/ 6246907 w 6295888"/>
              <a:gd name="connsiteY3" fmla="*/ 15733 h 6858000"/>
              <a:gd name="connsiteX4" fmla="*/ 6075497 w 6295888"/>
              <a:gd name="connsiteY4" fmla="*/ 283312 h 6858000"/>
              <a:gd name="connsiteX5" fmla="*/ 6075497 w 6295888"/>
              <a:gd name="connsiteY5" fmla="*/ 563312 h 6858000"/>
              <a:gd name="connsiteX6" fmla="*/ 6075498 w 6295888"/>
              <a:gd name="connsiteY6" fmla="*/ 563317 h 6858000"/>
              <a:gd name="connsiteX7" fmla="*/ 6075498 w 6295888"/>
              <a:gd name="connsiteY7" fmla="*/ 6167118 h 6858000"/>
              <a:gd name="connsiteX8" fmla="*/ 6075498 w 6295888"/>
              <a:gd name="connsiteY8" fmla="*/ 6457506 h 6858000"/>
              <a:gd name="connsiteX9" fmla="*/ 6075498 w 6295888"/>
              <a:gd name="connsiteY9" fmla="*/ 6688088 h 6858000"/>
              <a:gd name="connsiteX10" fmla="*/ 5911290 w 6295888"/>
              <a:gd name="connsiteY10" fmla="*/ 6858000 h 6858000"/>
              <a:gd name="connsiteX11" fmla="*/ 5690569 w 6295888"/>
              <a:gd name="connsiteY11" fmla="*/ 6858000 h 6858000"/>
              <a:gd name="connsiteX12" fmla="*/ 2683117 w 6295888"/>
              <a:gd name="connsiteY12" fmla="*/ 6858000 h 6858000"/>
              <a:gd name="connsiteX13" fmla="*/ 0 w 6295888"/>
              <a:gd name="connsiteY1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6295888" h="6858000">
                <a:moveTo>
                  <a:pt x="0" y="0"/>
                </a:moveTo>
                <a:lnTo>
                  <a:pt x="2917466" y="0"/>
                </a:lnTo>
                <a:lnTo>
                  <a:pt x="6295888" y="0"/>
                </a:lnTo>
                <a:lnTo>
                  <a:pt x="6246907" y="15733"/>
                </a:lnTo>
                <a:cubicBezTo>
                  <a:pt x="6146177" y="59818"/>
                  <a:pt x="6075497" y="163025"/>
                  <a:pt x="6075497" y="283312"/>
                </a:cubicBezTo>
                <a:lnTo>
                  <a:pt x="6075497" y="563312"/>
                </a:lnTo>
                <a:lnTo>
                  <a:pt x="6075498" y="563317"/>
                </a:lnTo>
                <a:lnTo>
                  <a:pt x="6075498" y="6167118"/>
                </a:lnTo>
                <a:lnTo>
                  <a:pt x="6075498" y="6457506"/>
                </a:lnTo>
                <a:lnTo>
                  <a:pt x="6075498" y="6688088"/>
                </a:lnTo>
                <a:cubicBezTo>
                  <a:pt x="6075498" y="6781928"/>
                  <a:pt x="6001980" y="6858000"/>
                  <a:pt x="5911290" y="6858000"/>
                </a:cubicBezTo>
                <a:lnTo>
                  <a:pt x="5690569" y="6858000"/>
                </a:lnTo>
                <a:lnTo>
                  <a:pt x="268311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pole tekstowe 1"/>
          <p:cNvSpPr txBox="1"/>
          <p:nvPr/>
        </p:nvSpPr>
        <p:spPr>
          <a:xfrm>
            <a:off x="648645" y="2101558"/>
            <a:ext cx="4915742" cy="435962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ts val="2100"/>
              </a:lnSpc>
            </a:pPr>
            <a:r>
              <a:rPr lang="en-US" dirty="0">
                <a:solidFill>
                  <a:srgbClr val="333C70"/>
                </a:solidFill>
              </a:rPr>
              <a:t>In the new part of </a:t>
            </a:r>
            <a:r>
              <a:rPr lang="pl-PL" dirty="0" smtClean="0">
                <a:solidFill>
                  <a:srgbClr val="333C70"/>
                </a:solidFill>
              </a:rPr>
              <a:t>the</a:t>
            </a:r>
            <a:r>
              <a:rPr lang="en-US" dirty="0" smtClean="0">
                <a:solidFill>
                  <a:srgbClr val="333C70"/>
                </a:solidFill>
              </a:rPr>
              <a:t> building</a:t>
            </a:r>
            <a:r>
              <a:rPr lang="pl-PL" dirty="0" smtClean="0">
                <a:solidFill>
                  <a:srgbClr val="333C70"/>
                </a:solidFill>
              </a:rPr>
              <a:t> of BUŁ</a:t>
            </a:r>
            <a:r>
              <a:rPr lang="en-US" dirty="0" smtClean="0">
                <a:solidFill>
                  <a:srgbClr val="333C70"/>
                </a:solidFill>
              </a:rPr>
              <a:t> </a:t>
            </a:r>
            <a:r>
              <a:rPr lang="en-US" dirty="0">
                <a:solidFill>
                  <a:srgbClr val="333C70"/>
                </a:solidFill>
              </a:rPr>
              <a:t>books are available in the Open Access area. These are mainly the newest collections, divided according to the Classification of the Library of Congress</a:t>
            </a:r>
            <a:r>
              <a:rPr lang="en-US" dirty="0" smtClean="0">
                <a:solidFill>
                  <a:srgbClr val="333C70"/>
                </a:solidFill>
              </a:rPr>
              <a:t>.</a:t>
            </a:r>
            <a:endParaRPr lang="pl-PL" dirty="0" smtClean="0">
              <a:solidFill>
                <a:srgbClr val="333C70"/>
              </a:solidFill>
            </a:endParaRPr>
          </a:p>
          <a:p>
            <a:pPr>
              <a:lnSpc>
                <a:spcPts val="2100"/>
              </a:lnSpc>
            </a:pPr>
            <a:endParaRPr lang="pl-PL" dirty="0">
              <a:solidFill>
                <a:srgbClr val="333C70"/>
              </a:solidFill>
            </a:endParaRPr>
          </a:p>
          <a:p>
            <a:pPr>
              <a:lnSpc>
                <a:spcPts val="2100"/>
              </a:lnSpc>
            </a:pPr>
            <a:r>
              <a:rPr lang="en-US" u="sng" dirty="0" smtClean="0">
                <a:solidFill>
                  <a:srgbClr val="333C70"/>
                </a:solidFill>
              </a:rPr>
              <a:t>There you</a:t>
            </a:r>
            <a:r>
              <a:rPr lang="pl-PL" u="sng" dirty="0" smtClean="0">
                <a:solidFill>
                  <a:srgbClr val="333C70"/>
                </a:solidFill>
              </a:rPr>
              <a:t> </a:t>
            </a:r>
            <a:r>
              <a:rPr lang="pl-PL" u="sng" dirty="0" err="1" smtClean="0">
                <a:solidFill>
                  <a:srgbClr val="333C70"/>
                </a:solidFill>
              </a:rPr>
              <a:t>can</a:t>
            </a:r>
            <a:r>
              <a:rPr lang="en-US" u="sng" dirty="0" smtClean="0">
                <a:solidFill>
                  <a:srgbClr val="333C70"/>
                </a:solidFill>
              </a:rPr>
              <a:t> </a:t>
            </a:r>
            <a:r>
              <a:rPr lang="en-US" u="sng" dirty="0">
                <a:solidFill>
                  <a:srgbClr val="333C70"/>
                </a:solidFill>
              </a:rPr>
              <a:t>find books which in the </a:t>
            </a:r>
            <a:r>
              <a:rPr lang="pl-PL" u="sng" dirty="0" smtClean="0">
                <a:solidFill>
                  <a:srgbClr val="333C70"/>
                </a:solidFill>
              </a:rPr>
              <a:t>Library</a:t>
            </a:r>
            <a:r>
              <a:rPr lang="en-US" u="sng" dirty="0" smtClean="0">
                <a:solidFill>
                  <a:srgbClr val="333C70"/>
                </a:solidFill>
              </a:rPr>
              <a:t> </a:t>
            </a:r>
            <a:r>
              <a:rPr lang="en-US" u="sng" dirty="0">
                <a:solidFill>
                  <a:srgbClr val="333C70"/>
                </a:solidFill>
              </a:rPr>
              <a:t>Catalog have a call number consisting of letters and figures, e.g.: BF31.C65165 2009E1, and in the </a:t>
            </a:r>
            <a:r>
              <a:rPr lang="pl-PL" u="sng" dirty="0" smtClean="0">
                <a:solidFill>
                  <a:srgbClr val="333C70"/>
                </a:solidFill>
              </a:rPr>
              <a:t>field </a:t>
            </a:r>
            <a:r>
              <a:rPr lang="en-US" u="sng" dirty="0" smtClean="0">
                <a:solidFill>
                  <a:srgbClr val="333C70"/>
                </a:solidFill>
              </a:rPr>
              <a:t>"lo</a:t>
            </a:r>
            <a:r>
              <a:rPr lang="pl-PL" u="sng" dirty="0" err="1" smtClean="0">
                <a:solidFill>
                  <a:srgbClr val="333C70"/>
                </a:solidFill>
              </a:rPr>
              <a:t>cation</a:t>
            </a:r>
            <a:r>
              <a:rPr lang="en-US" u="sng" dirty="0" smtClean="0">
                <a:solidFill>
                  <a:srgbClr val="333C70"/>
                </a:solidFill>
              </a:rPr>
              <a:t>" </a:t>
            </a:r>
            <a:r>
              <a:rPr lang="en-US" u="sng" dirty="0">
                <a:solidFill>
                  <a:srgbClr val="333C70"/>
                </a:solidFill>
              </a:rPr>
              <a:t>the inscription </a:t>
            </a:r>
            <a:r>
              <a:rPr lang="en-US" u="sng" dirty="0" smtClean="0">
                <a:solidFill>
                  <a:srgbClr val="333C70"/>
                </a:solidFill>
              </a:rPr>
              <a:t>„</a:t>
            </a:r>
            <a:r>
              <a:rPr lang="pl-PL" u="sng" dirty="0" smtClean="0">
                <a:solidFill>
                  <a:srgbClr val="333C70"/>
                </a:solidFill>
              </a:rPr>
              <a:t>Księgozbiór </a:t>
            </a:r>
            <a:br>
              <a:rPr lang="pl-PL" u="sng" dirty="0" smtClean="0">
                <a:solidFill>
                  <a:srgbClr val="333C70"/>
                </a:solidFill>
              </a:rPr>
            </a:br>
            <a:r>
              <a:rPr lang="pl-PL" u="sng" dirty="0" smtClean="0">
                <a:solidFill>
                  <a:srgbClr val="333C70"/>
                </a:solidFill>
              </a:rPr>
              <a:t>w wolnym dostępie</a:t>
            </a:r>
            <a:r>
              <a:rPr lang="en-US" u="sng" dirty="0" smtClean="0">
                <a:solidFill>
                  <a:srgbClr val="333C70"/>
                </a:solidFill>
              </a:rPr>
              <a:t>".</a:t>
            </a:r>
            <a:r>
              <a:rPr lang="en-US" dirty="0" smtClean="0">
                <a:solidFill>
                  <a:srgbClr val="333C70"/>
                </a:solidFill>
              </a:rPr>
              <a:t> </a:t>
            </a:r>
            <a:r>
              <a:rPr lang="en-US" dirty="0">
                <a:solidFill>
                  <a:srgbClr val="333C70"/>
                </a:solidFill>
              </a:rPr>
              <a:t>The first letter of the call number directs you to the appropriate part of the Open Access area - its detailed plan </a:t>
            </a:r>
            <a:r>
              <a:rPr lang="pl-PL" dirty="0" err="1" smtClean="0">
                <a:solidFill>
                  <a:srgbClr val="333C70"/>
                </a:solidFill>
              </a:rPr>
              <a:t>can</a:t>
            </a:r>
            <a:r>
              <a:rPr lang="pl-PL" dirty="0" smtClean="0">
                <a:solidFill>
                  <a:srgbClr val="333C70"/>
                </a:solidFill>
              </a:rPr>
              <a:t> be</a:t>
            </a:r>
            <a:r>
              <a:rPr lang="en-US" dirty="0" smtClean="0">
                <a:solidFill>
                  <a:srgbClr val="333C70"/>
                </a:solidFill>
              </a:rPr>
              <a:t> f</a:t>
            </a:r>
            <a:r>
              <a:rPr lang="pl-PL" dirty="0" err="1" smtClean="0">
                <a:solidFill>
                  <a:srgbClr val="333C70"/>
                </a:solidFill>
              </a:rPr>
              <a:t>ound</a:t>
            </a:r>
            <a:r>
              <a:rPr lang="en-US" dirty="0" smtClean="0">
                <a:solidFill>
                  <a:srgbClr val="333C70"/>
                </a:solidFill>
              </a:rPr>
              <a:t> in</a:t>
            </a:r>
            <a:r>
              <a:rPr lang="pl-PL" dirty="0" smtClean="0">
                <a:solidFill>
                  <a:srgbClr val="333C70"/>
                </a:solidFill>
              </a:rPr>
              <a:t> the</a:t>
            </a:r>
            <a:r>
              <a:rPr lang="en-US" dirty="0" smtClean="0">
                <a:solidFill>
                  <a:srgbClr val="333C70"/>
                </a:solidFill>
              </a:rPr>
              <a:t> </a:t>
            </a:r>
            <a:r>
              <a:rPr lang="en-US" dirty="0" err="1">
                <a:solidFill>
                  <a:srgbClr val="333C70"/>
                </a:solidFill>
              </a:rPr>
              <a:t>Informatorium</a:t>
            </a:r>
            <a:r>
              <a:rPr lang="en-US" dirty="0">
                <a:solidFill>
                  <a:srgbClr val="333C70"/>
                </a:solidFill>
              </a:rPr>
              <a:t> and </a:t>
            </a:r>
            <a:r>
              <a:rPr lang="en-US" dirty="0" smtClean="0">
                <a:solidFill>
                  <a:srgbClr val="333C70"/>
                </a:solidFill>
              </a:rPr>
              <a:t>on </a:t>
            </a:r>
            <a:r>
              <a:rPr lang="pl-PL" dirty="0" err="1" smtClean="0">
                <a:solidFill>
                  <a:srgbClr val="333C70"/>
                </a:solidFill>
              </a:rPr>
              <a:t>each</a:t>
            </a:r>
            <a:r>
              <a:rPr lang="en-US" dirty="0" smtClean="0">
                <a:solidFill>
                  <a:srgbClr val="333C70"/>
                </a:solidFill>
              </a:rPr>
              <a:t> </a:t>
            </a:r>
            <a:r>
              <a:rPr lang="en-US" dirty="0">
                <a:solidFill>
                  <a:srgbClr val="333C70"/>
                </a:solidFill>
              </a:rPr>
              <a:t>floor.</a:t>
            </a:r>
            <a:endParaRPr lang="pl-PL" dirty="0">
              <a:solidFill>
                <a:srgbClr val="333C70"/>
              </a:solidFill>
            </a:endParaRPr>
          </a:p>
          <a:p>
            <a:pPr>
              <a:lnSpc>
                <a:spcPts val="2100"/>
              </a:lnSpc>
            </a:pPr>
            <a:endParaRPr lang="pl-PL" dirty="0">
              <a:solidFill>
                <a:srgbClr val="333C70"/>
              </a:solidFill>
            </a:endParaRPr>
          </a:p>
          <a:p>
            <a:pPr>
              <a:lnSpc>
                <a:spcPts val="2100"/>
              </a:lnSpc>
            </a:pPr>
            <a:endParaRPr lang="pl-PL" dirty="0">
              <a:solidFill>
                <a:srgbClr val="333C70"/>
              </a:solidFill>
            </a:endParaRPr>
          </a:p>
          <a:p>
            <a:pPr>
              <a:lnSpc>
                <a:spcPts val="2100"/>
              </a:lnSpc>
            </a:pPr>
            <a:endParaRPr lang="pl-PL" dirty="0">
              <a:solidFill>
                <a:srgbClr val="333C70"/>
              </a:solidFill>
            </a:endParaRPr>
          </a:p>
          <a:p>
            <a:pPr lvl="1">
              <a:spcAft>
                <a:spcPts val="1800"/>
              </a:spcAft>
            </a:pPr>
            <a:r>
              <a:rPr lang="pl-PL" sz="1400" dirty="0">
                <a:solidFill>
                  <a:srgbClr val="333C70"/>
                </a:solidFill>
              </a:rPr>
              <a:t>  </a:t>
            </a:r>
          </a:p>
        </p:txBody>
      </p:sp>
      <p:pic>
        <p:nvPicPr>
          <p:cNvPr id="10" name="Obraz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6762" y="368300"/>
            <a:ext cx="767251" cy="801605"/>
          </a:xfrm>
          <a:prstGeom prst="rect">
            <a:avLst/>
          </a:prstGeom>
        </p:spPr>
      </p:pic>
      <p:sp>
        <p:nvSpPr>
          <p:cNvPr id="11" name="pole tekstowe 10"/>
          <p:cNvSpPr txBox="1"/>
          <p:nvPr/>
        </p:nvSpPr>
        <p:spPr>
          <a:xfrm>
            <a:off x="648645" y="641757"/>
            <a:ext cx="4175071" cy="58391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pl-PL" sz="2800" b="1" cap="all" dirty="0" smtClean="0">
                <a:solidFill>
                  <a:srgbClr val="333C70"/>
                </a:solidFill>
              </a:rPr>
              <a:t>Open </a:t>
            </a:r>
            <a:r>
              <a:rPr lang="pl-PL" sz="2800" b="1" cap="all" dirty="0" err="1" smtClean="0">
                <a:solidFill>
                  <a:srgbClr val="333C70"/>
                </a:solidFill>
              </a:rPr>
              <a:t>acces</a:t>
            </a:r>
            <a:r>
              <a:rPr lang="pl-PL" sz="2800" b="1" cap="all" dirty="0" smtClean="0">
                <a:solidFill>
                  <a:srgbClr val="333C70"/>
                </a:solidFill>
              </a:rPr>
              <a:t> </a:t>
            </a:r>
            <a:r>
              <a:rPr lang="pl-PL" sz="2800" b="1" cap="all" dirty="0" err="1" smtClean="0">
                <a:solidFill>
                  <a:srgbClr val="333C70"/>
                </a:solidFill>
              </a:rPr>
              <a:t>area</a:t>
            </a:r>
            <a:endParaRPr lang="pl-PL" sz="2800" b="1" cap="all" dirty="0">
              <a:solidFill>
                <a:srgbClr val="333C7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52993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2000" y="0"/>
            <a:ext cx="6300000" cy="6858000"/>
          </a:xfrm>
          <a:prstGeom prst="rect">
            <a:avLst/>
          </a:prstGeom>
        </p:spPr>
      </p:pic>
      <p:sp>
        <p:nvSpPr>
          <p:cNvPr id="8" name="Dowolny kształt: kształt 7"/>
          <p:cNvSpPr/>
          <p:nvPr/>
        </p:nvSpPr>
        <p:spPr>
          <a:xfrm>
            <a:off x="9774" y="0"/>
            <a:ext cx="6295888" cy="6858000"/>
          </a:xfrm>
          <a:custGeom>
            <a:avLst/>
            <a:gdLst>
              <a:gd name="connsiteX0" fmla="*/ 0 w 6295888"/>
              <a:gd name="connsiteY0" fmla="*/ 0 h 6858000"/>
              <a:gd name="connsiteX1" fmla="*/ 2917466 w 6295888"/>
              <a:gd name="connsiteY1" fmla="*/ 0 h 6858000"/>
              <a:gd name="connsiteX2" fmla="*/ 6295888 w 6295888"/>
              <a:gd name="connsiteY2" fmla="*/ 0 h 6858000"/>
              <a:gd name="connsiteX3" fmla="*/ 6246907 w 6295888"/>
              <a:gd name="connsiteY3" fmla="*/ 15733 h 6858000"/>
              <a:gd name="connsiteX4" fmla="*/ 6075497 w 6295888"/>
              <a:gd name="connsiteY4" fmla="*/ 283312 h 6858000"/>
              <a:gd name="connsiteX5" fmla="*/ 6075497 w 6295888"/>
              <a:gd name="connsiteY5" fmla="*/ 563312 h 6858000"/>
              <a:gd name="connsiteX6" fmla="*/ 6075498 w 6295888"/>
              <a:gd name="connsiteY6" fmla="*/ 563317 h 6858000"/>
              <a:gd name="connsiteX7" fmla="*/ 6075498 w 6295888"/>
              <a:gd name="connsiteY7" fmla="*/ 6167118 h 6858000"/>
              <a:gd name="connsiteX8" fmla="*/ 6075498 w 6295888"/>
              <a:gd name="connsiteY8" fmla="*/ 6457506 h 6858000"/>
              <a:gd name="connsiteX9" fmla="*/ 6075498 w 6295888"/>
              <a:gd name="connsiteY9" fmla="*/ 6688088 h 6858000"/>
              <a:gd name="connsiteX10" fmla="*/ 5911290 w 6295888"/>
              <a:gd name="connsiteY10" fmla="*/ 6858000 h 6858000"/>
              <a:gd name="connsiteX11" fmla="*/ 5690569 w 6295888"/>
              <a:gd name="connsiteY11" fmla="*/ 6858000 h 6858000"/>
              <a:gd name="connsiteX12" fmla="*/ 2683117 w 6295888"/>
              <a:gd name="connsiteY12" fmla="*/ 6858000 h 6858000"/>
              <a:gd name="connsiteX13" fmla="*/ 0 w 6295888"/>
              <a:gd name="connsiteY1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6295888" h="6858000">
                <a:moveTo>
                  <a:pt x="0" y="0"/>
                </a:moveTo>
                <a:lnTo>
                  <a:pt x="2917466" y="0"/>
                </a:lnTo>
                <a:lnTo>
                  <a:pt x="6295888" y="0"/>
                </a:lnTo>
                <a:lnTo>
                  <a:pt x="6246907" y="15733"/>
                </a:lnTo>
                <a:cubicBezTo>
                  <a:pt x="6146177" y="59818"/>
                  <a:pt x="6075497" y="163025"/>
                  <a:pt x="6075497" y="283312"/>
                </a:cubicBezTo>
                <a:lnTo>
                  <a:pt x="6075497" y="563312"/>
                </a:lnTo>
                <a:lnTo>
                  <a:pt x="6075498" y="563317"/>
                </a:lnTo>
                <a:lnTo>
                  <a:pt x="6075498" y="6167118"/>
                </a:lnTo>
                <a:lnTo>
                  <a:pt x="6075498" y="6457506"/>
                </a:lnTo>
                <a:lnTo>
                  <a:pt x="6075498" y="6688088"/>
                </a:lnTo>
                <a:cubicBezTo>
                  <a:pt x="6075498" y="6781928"/>
                  <a:pt x="6001980" y="6858000"/>
                  <a:pt x="5911290" y="6858000"/>
                </a:cubicBezTo>
                <a:lnTo>
                  <a:pt x="5690569" y="6858000"/>
                </a:lnTo>
                <a:lnTo>
                  <a:pt x="268311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pole tekstowe 1"/>
          <p:cNvSpPr txBox="1"/>
          <p:nvPr/>
        </p:nvSpPr>
        <p:spPr>
          <a:xfrm>
            <a:off x="648645" y="2101558"/>
            <a:ext cx="4915742" cy="435962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ts val="2100"/>
              </a:lnSpc>
            </a:pPr>
            <a:endParaRPr lang="pl-PL" dirty="0" smtClean="0">
              <a:solidFill>
                <a:srgbClr val="333C70"/>
              </a:solidFill>
            </a:endParaRPr>
          </a:p>
          <a:p>
            <a:pPr>
              <a:lnSpc>
                <a:spcPts val="2100"/>
              </a:lnSpc>
            </a:pPr>
            <a:endParaRPr lang="pl-PL" dirty="0">
              <a:solidFill>
                <a:srgbClr val="333C70"/>
              </a:solidFill>
            </a:endParaRPr>
          </a:p>
          <a:p>
            <a:r>
              <a:rPr lang="pl-PL" dirty="0" smtClean="0">
                <a:solidFill>
                  <a:srgbClr val="333C70"/>
                </a:solidFill>
              </a:rPr>
              <a:t>In </a:t>
            </a:r>
            <a:r>
              <a:rPr lang="pl-PL" dirty="0" err="1" smtClean="0">
                <a:solidFill>
                  <a:srgbClr val="333C70"/>
                </a:solidFill>
              </a:rPr>
              <a:t>both</a:t>
            </a:r>
            <a:r>
              <a:rPr lang="pl-PL" dirty="0" smtClean="0">
                <a:solidFill>
                  <a:srgbClr val="333C70"/>
                </a:solidFill>
              </a:rPr>
              <a:t> </a:t>
            </a:r>
            <a:r>
              <a:rPr lang="pl-PL" dirty="0" err="1" smtClean="0">
                <a:solidFill>
                  <a:srgbClr val="333C70"/>
                </a:solidFill>
              </a:rPr>
              <a:t>reading</a:t>
            </a:r>
            <a:r>
              <a:rPr lang="pl-PL" dirty="0" smtClean="0">
                <a:solidFill>
                  <a:srgbClr val="333C70"/>
                </a:solidFill>
              </a:rPr>
              <a:t> </a:t>
            </a:r>
            <a:r>
              <a:rPr lang="pl-PL" dirty="0" err="1" smtClean="0">
                <a:solidFill>
                  <a:srgbClr val="333C70"/>
                </a:solidFill>
              </a:rPr>
              <a:t>rooms</a:t>
            </a:r>
            <a:r>
              <a:rPr lang="pl-PL" dirty="0" smtClean="0">
                <a:solidFill>
                  <a:srgbClr val="333C70"/>
                </a:solidFill>
              </a:rPr>
              <a:t> </a:t>
            </a:r>
            <a:r>
              <a:rPr lang="pl-PL" dirty="0" err="1" smtClean="0">
                <a:solidFill>
                  <a:srgbClr val="333C70"/>
                </a:solidFill>
              </a:rPr>
              <a:t>you</a:t>
            </a:r>
            <a:r>
              <a:rPr lang="pl-PL" dirty="0" smtClean="0">
                <a:solidFill>
                  <a:srgbClr val="333C70"/>
                </a:solidFill>
              </a:rPr>
              <a:t> </a:t>
            </a:r>
            <a:r>
              <a:rPr lang="pl-PL" dirty="0" err="1" smtClean="0">
                <a:solidFill>
                  <a:srgbClr val="333C70"/>
                </a:solidFill>
              </a:rPr>
              <a:t>can</a:t>
            </a:r>
            <a:r>
              <a:rPr lang="pl-PL" dirty="0" smtClean="0">
                <a:solidFill>
                  <a:srgbClr val="333C70"/>
                </a:solidFill>
              </a:rPr>
              <a:t> </a:t>
            </a:r>
            <a:r>
              <a:rPr lang="pl-PL" dirty="0" err="1" smtClean="0">
                <a:solidFill>
                  <a:srgbClr val="333C70"/>
                </a:solidFill>
              </a:rPr>
              <a:t>read</a:t>
            </a:r>
            <a:r>
              <a:rPr lang="pl-PL" dirty="0" smtClean="0">
                <a:solidFill>
                  <a:srgbClr val="333C70"/>
                </a:solidFill>
              </a:rPr>
              <a:t>:</a:t>
            </a:r>
            <a:endParaRPr lang="pl-PL" dirty="0">
              <a:solidFill>
                <a:srgbClr val="333C70"/>
              </a:solidFill>
            </a:endParaRPr>
          </a:p>
          <a:p>
            <a:endParaRPr lang="pl-PL" dirty="0">
              <a:solidFill>
                <a:srgbClr val="333C70"/>
              </a:solidFill>
            </a:endParaRPr>
          </a:p>
          <a:p>
            <a:pPr marL="285750" indent="-285750">
              <a:buFontTx/>
              <a:buChar char="-"/>
            </a:pPr>
            <a:r>
              <a:rPr lang="pl-PL" dirty="0" err="1" smtClean="0">
                <a:solidFill>
                  <a:srgbClr val="333C70"/>
                </a:solidFill>
              </a:rPr>
              <a:t>books</a:t>
            </a:r>
            <a:r>
              <a:rPr lang="pl-PL" dirty="0" smtClean="0">
                <a:solidFill>
                  <a:srgbClr val="333C70"/>
                </a:solidFill>
              </a:rPr>
              <a:t>, </a:t>
            </a:r>
            <a:endParaRPr lang="pl-PL" dirty="0">
              <a:solidFill>
                <a:srgbClr val="333C70"/>
              </a:solidFill>
            </a:endParaRPr>
          </a:p>
          <a:p>
            <a:pPr marL="285750" indent="-285750">
              <a:buFontTx/>
              <a:buChar char="-"/>
            </a:pPr>
            <a:r>
              <a:rPr lang="pl-PL" dirty="0" err="1" smtClean="0">
                <a:solidFill>
                  <a:srgbClr val="333C70"/>
                </a:solidFill>
              </a:rPr>
              <a:t>periodicals</a:t>
            </a:r>
            <a:r>
              <a:rPr lang="pl-PL" dirty="0" smtClean="0">
                <a:solidFill>
                  <a:srgbClr val="333C70"/>
                </a:solidFill>
              </a:rPr>
              <a:t>, </a:t>
            </a:r>
            <a:endParaRPr lang="pl-PL" dirty="0">
              <a:solidFill>
                <a:srgbClr val="333C70"/>
              </a:solidFill>
            </a:endParaRPr>
          </a:p>
          <a:p>
            <a:pPr marL="285750" indent="-285750">
              <a:buFontTx/>
              <a:buChar char="-"/>
            </a:pPr>
            <a:r>
              <a:rPr lang="pl-PL" dirty="0" err="1" smtClean="0">
                <a:solidFill>
                  <a:srgbClr val="333C70"/>
                </a:solidFill>
              </a:rPr>
              <a:t>microfilms</a:t>
            </a:r>
            <a:r>
              <a:rPr lang="pl-PL" dirty="0" smtClean="0">
                <a:solidFill>
                  <a:srgbClr val="333C70"/>
                </a:solidFill>
              </a:rPr>
              <a:t> </a:t>
            </a:r>
            <a:endParaRPr lang="pl-PL" dirty="0">
              <a:solidFill>
                <a:srgbClr val="333C70"/>
              </a:solidFill>
            </a:endParaRPr>
          </a:p>
          <a:p>
            <a:pPr marL="285750" indent="-285750">
              <a:buFontTx/>
              <a:buChar char="-"/>
            </a:pPr>
            <a:r>
              <a:rPr lang="pl-PL" dirty="0" smtClean="0">
                <a:solidFill>
                  <a:srgbClr val="333C70"/>
                </a:solidFill>
              </a:rPr>
              <a:t>and </a:t>
            </a:r>
            <a:r>
              <a:rPr lang="pl-PL" dirty="0" err="1" smtClean="0">
                <a:solidFill>
                  <a:srgbClr val="333C70"/>
                </a:solidFill>
              </a:rPr>
              <a:t>other</a:t>
            </a:r>
            <a:r>
              <a:rPr lang="pl-PL" dirty="0" smtClean="0">
                <a:solidFill>
                  <a:srgbClr val="333C70"/>
                </a:solidFill>
              </a:rPr>
              <a:t> </a:t>
            </a:r>
            <a:r>
              <a:rPr lang="pl-PL" dirty="0" err="1" smtClean="0">
                <a:solidFill>
                  <a:srgbClr val="333C70"/>
                </a:solidFill>
              </a:rPr>
              <a:t>documents</a:t>
            </a:r>
            <a:r>
              <a:rPr lang="pl-PL" dirty="0" smtClean="0">
                <a:solidFill>
                  <a:srgbClr val="333C70"/>
                </a:solidFill>
              </a:rPr>
              <a:t>.</a:t>
            </a:r>
            <a:endParaRPr lang="pl-PL" dirty="0">
              <a:solidFill>
                <a:srgbClr val="333C70"/>
              </a:solidFill>
            </a:endParaRPr>
          </a:p>
          <a:p>
            <a:r>
              <a:rPr lang="pl-PL" dirty="0">
                <a:solidFill>
                  <a:srgbClr val="333C70"/>
                </a:solidFill>
              </a:rPr>
              <a:t/>
            </a:r>
            <a:br>
              <a:rPr lang="pl-PL" dirty="0">
                <a:solidFill>
                  <a:srgbClr val="333C70"/>
                </a:solidFill>
              </a:rPr>
            </a:br>
            <a:endParaRPr lang="pl-PL" dirty="0">
              <a:solidFill>
                <a:srgbClr val="333C70"/>
              </a:solidFill>
            </a:endParaRPr>
          </a:p>
          <a:p>
            <a:pPr>
              <a:lnSpc>
                <a:spcPts val="2100"/>
              </a:lnSpc>
            </a:pPr>
            <a:endParaRPr lang="pl-PL" dirty="0">
              <a:solidFill>
                <a:srgbClr val="333C70"/>
              </a:solidFill>
            </a:endParaRPr>
          </a:p>
          <a:p>
            <a:pPr>
              <a:lnSpc>
                <a:spcPts val="2100"/>
              </a:lnSpc>
            </a:pPr>
            <a:endParaRPr lang="pl-PL" dirty="0">
              <a:solidFill>
                <a:srgbClr val="333C70"/>
              </a:solidFill>
            </a:endParaRPr>
          </a:p>
          <a:p>
            <a:pPr lvl="1">
              <a:spcAft>
                <a:spcPts val="1800"/>
              </a:spcAft>
            </a:pPr>
            <a:r>
              <a:rPr lang="pl-PL" sz="1400" dirty="0">
                <a:solidFill>
                  <a:srgbClr val="333C70"/>
                </a:solidFill>
              </a:rPr>
              <a:t>  </a:t>
            </a:r>
          </a:p>
        </p:txBody>
      </p:sp>
      <p:pic>
        <p:nvPicPr>
          <p:cNvPr id="10" name="Obraz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6762" y="368300"/>
            <a:ext cx="767251" cy="801605"/>
          </a:xfrm>
          <a:prstGeom prst="rect">
            <a:avLst/>
          </a:prstGeom>
        </p:spPr>
      </p:pic>
      <p:sp>
        <p:nvSpPr>
          <p:cNvPr id="11" name="pole tekstowe 10"/>
          <p:cNvSpPr txBox="1"/>
          <p:nvPr/>
        </p:nvSpPr>
        <p:spPr>
          <a:xfrm>
            <a:off x="232913" y="641756"/>
            <a:ext cx="5251100" cy="14598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pl-PL" sz="2800" b="1" cap="all" dirty="0" smtClean="0">
                <a:solidFill>
                  <a:srgbClr val="333C70"/>
                </a:solidFill>
              </a:rPr>
              <a:t>Reading </a:t>
            </a:r>
            <a:r>
              <a:rPr lang="pl-PL" sz="2800" b="1" cap="all" dirty="0" err="1" smtClean="0">
                <a:solidFill>
                  <a:srgbClr val="333C70"/>
                </a:solidFill>
              </a:rPr>
              <a:t>room</a:t>
            </a:r>
            <a:r>
              <a:rPr lang="pl-PL" sz="2800" b="1" cap="all" dirty="0" smtClean="0">
                <a:solidFill>
                  <a:srgbClr val="333C70"/>
                </a:solidFill>
              </a:rPr>
              <a:t> </a:t>
            </a:r>
            <a:br>
              <a:rPr lang="pl-PL" sz="2800" b="1" cap="all" dirty="0" smtClean="0">
                <a:solidFill>
                  <a:srgbClr val="333C70"/>
                </a:solidFill>
              </a:rPr>
            </a:br>
            <a:r>
              <a:rPr lang="pl-PL" sz="2800" b="1" cap="all" dirty="0" smtClean="0">
                <a:solidFill>
                  <a:srgbClr val="333C70"/>
                </a:solidFill>
              </a:rPr>
              <a:t>of </a:t>
            </a:r>
            <a:r>
              <a:rPr lang="pl-PL" sz="2800" b="1" cap="all" dirty="0" err="1" smtClean="0">
                <a:solidFill>
                  <a:srgbClr val="333C70"/>
                </a:solidFill>
              </a:rPr>
              <a:t>historical</a:t>
            </a:r>
            <a:r>
              <a:rPr lang="pl-PL" sz="2800" b="1" cap="all" dirty="0" smtClean="0">
                <a:solidFill>
                  <a:srgbClr val="333C70"/>
                </a:solidFill>
              </a:rPr>
              <a:t> </a:t>
            </a:r>
            <a:r>
              <a:rPr lang="pl-PL" sz="2800" b="1" cap="all" dirty="0" err="1" smtClean="0">
                <a:solidFill>
                  <a:srgbClr val="333C70"/>
                </a:solidFill>
              </a:rPr>
              <a:t>collection</a:t>
            </a:r>
            <a:endParaRPr lang="pl-PL" sz="2800" b="1" cap="all" dirty="0">
              <a:solidFill>
                <a:srgbClr val="333C70"/>
              </a:solidFill>
            </a:endParaRPr>
          </a:p>
          <a:p>
            <a:r>
              <a:rPr lang="pl-PL" sz="2800" b="1" cap="all" dirty="0" smtClean="0">
                <a:solidFill>
                  <a:srgbClr val="333C70"/>
                </a:solidFill>
              </a:rPr>
              <a:t>And the </a:t>
            </a:r>
            <a:r>
              <a:rPr lang="pl-PL" sz="2800" b="1" cap="all" dirty="0" err="1" smtClean="0">
                <a:solidFill>
                  <a:srgbClr val="333C70"/>
                </a:solidFill>
              </a:rPr>
              <a:t>main</a:t>
            </a:r>
            <a:r>
              <a:rPr lang="pl-PL" sz="2800" b="1" cap="all" dirty="0" smtClean="0">
                <a:solidFill>
                  <a:srgbClr val="333C70"/>
                </a:solidFill>
              </a:rPr>
              <a:t> </a:t>
            </a:r>
            <a:r>
              <a:rPr lang="pl-PL" sz="2800" b="1" cap="all" dirty="0" err="1" smtClean="0">
                <a:solidFill>
                  <a:srgbClr val="333C70"/>
                </a:solidFill>
              </a:rPr>
              <a:t>reading</a:t>
            </a:r>
            <a:r>
              <a:rPr lang="pl-PL" sz="2800" b="1" cap="all" dirty="0" smtClean="0">
                <a:solidFill>
                  <a:srgbClr val="333C70"/>
                </a:solidFill>
              </a:rPr>
              <a:t> </a:t>
            </a:r>
            <a:r>
              <a:rPr lang="pl-PL" sz="2800" b="1" cap="all" dirty="0" err="1" smtClean="0">
                <a:solidFill>
                  <a:srgbClr val="333C70"/>
                </a:solidFill>
              </a:rPr>
              <a:t>room</a:t>
            </a:r>
            <a:endParaRPr lang="pl-PL" sz="2800" b="1" cap="all" dirty="0">
              <a:solidFill>
                <a:srgbClr val="333C7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57289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6552" y="0"/>
            <a:ext cx="7242202" cy="6858000"/>
          </a:xfrm>
          <a:prstGeom prst="rect">
            <a:avLst/>
          </a:prstGeom>
        </p:spPr>
      </p:pic>
      <p:sp>
        <p:nvSpPr>
          <p:cNvPr id="8" name="Dowolny kształt: kształt 7"/>
          <p:cNvSpPr/>
          <p:nvPr/>
        </p:nvSpPr>
        <p:spPr>
          <a:xfrm>
            <a:off x="9774" y="0"/>
            <a:ext cx="6295888" cy="6858000"/>
          </a:xfrm>
          <a:custGeom>
            <a:avLst/>
            <a:gdLst>
              <a:gd name="connsiteX0" fmla="*/ 0 w 6295888"/>
              <a:gd name="connsiteY0" fmla="*/ 0 h 6858000"/>
              <a:gd name="connsiteX1" fmla="*/ 2917466 w 6295888"/>
              <a:gd name="connsiteY1" fmla="*/ 0 h 6858000"/>
              <a:gd name="connsiteX2" fmla="*/ 6295888 w 6295888"/>
              <a:gd name="connsiteY2" fmla="*/ 0 h 6858000"/>
              <a:gd name="connsiteX3" fmla="*/ 6246907 w 6295888"/>
              <a:gd name="connsiteY3" fmla="*/ 15733 h 6858000"/>
              <a:gd name="connsiteX4" fmla="*/ 6075497 w 6295888"/>
              <a:gd name="connsiteY4" fmla="*/ 283312 h 6858000"/>
              <a:gd name="connsiteX5" fmla="*/ 6075497 w 6295888"/>
              <a:gd name="connsiteY5" fmla="*/ 563312 h 6858000"/>
              <a:gd name="connsiteX6" fmla="*/ 6075498 w 6295888"/>
              <a:gd name="connsiteY6" fmla="*/ 563317 h 6858000"/>
              <a:gd name="connsiteX7" fmla="*/ 6075498 w 6295888"/>
              <a:gd name="connsiteY7" fmla="*/ 6167118 h 6858000"/>
              <a:gd name="connsiteX8" fmla="*/ 6075498 w 6295888"/>
              <a:gd name="connsiteY8" fmla="*/ 6457506 h 6858000"/>
              <a:gd name="connsiteX9" fmla="*/ 6075498 w 6295888"/>
              <a:gd name="connsiteY9" fmla="*/ 6688088 h 6858000"/>
              <a:gd name="connsiteX10" fmla="*/ 5911290 w 6295888"/>
              <a:gd name="connsiteY10" fmla="*/ 6858000 h 6858000"/>
              <a:gd name="connsiteX11" fmla="*/ 5690569 w 6295888"/>
              <a:gd name="connsiteY11" fmla="*/ 6858000 h 6858000"/>
              <a:gd name="connsiteX12" fmla="*/ 2683117 w 6295888"/>
              <a:gd name="connsiteY12" fmla="*/ 6858000 h 6858000"/>
              <a:gd name="connsiteX13" fmla="*/ 0 w 6295888"/>
              <a:gd name="connsiteY1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6295888" h="6858000">
                <a:moveTo>
                  <a:pt x="0" y="0"/>
                </a:moveTo>
                <a:lnTo>
                  <a:pt x="2917466" y="0"/>
                </a:lnTo>
                <a:lnTo>
                  <a:pt x="6295888" y="0"/>
                </a:lnTo>
                <a:lnTo>
                  <a:pt x="6246907" y="15733"/>
                </a:lnTo>
                <a:cubicBezTo>
                  <a:pt x="6146177" y="59818"/>
                  <a:pt x="6075497" y="163025"/>
                  <a:pt x="6075497" y="283312"/>
                </a:cubicBezTo>
                <a:lnTo>
                  <a:pt x="6075497" y="563312"/>
                </a:lnTo>
                <a:lnTo>
                  <a:pt x="6075498" y="563317"/>
                </a:lnTo>
                <a:lnTo>
                  <a:pt x="6075498" y="6167118"/>
                </a:lnTo>
                <a:lnTo>
                  <a:pt x="6075498" y="6457506"/>
                </a:lnTo>
                <a:lnTo>
                  <a:pt x="6075498" y="6688088"/>
                </a:lnTo>
                <a:cubicBezTo>
                  <a:pt x="6075498" y="6781928"/>
                  <a:pt x="6001980" y="6858000"/>
                  <a:pt x="5911290" y="6858000"/>
                </a:cubicBezTo>
                <a:lnTo>
                  <a:pt x="5690569" y="6858000"/>
                </a:lnTo>
                <a:lnTo>
                  <a:pt x="268311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pole tekstowe 1"/>
          <p:cNvSpPr txBox="1"/>
          <p:nvPr/>
        </p:nvSpPr>
        <p:spPr>
          <a:xfrm>
            <a:off x="648645" y="1398914"/>
            <a:ext cx="4915742" cy="435962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pl-PL" dirty="0" smtClean="0">
                <a:solidFill>
                  <a:srgbClr val="333C70"/>
                </a:solidFill>
              </a:rPr>
              <a:t>The </a:t>
            </a:r>
            <a:r>
              <a:rPr lang="pl-PL" dirty="0">
                <a:solidFill>
                  <a:srgbClr val="333C70"/>
                </a:solidFill>
              </a:rPr>
              <a:t>Special Collection </a:t>
            </a:r>
            <a:r>
              <a:rPr lang="pl-PL" dirty="0" err="1" smtClean="0">
                <a:solidFill>
                  <a:srgbClr val="333C70"/>
                </a:solidFill>
              </a:rPr>
              <a:t>Department</a:t>
            </a:r>
            <a:r>
              <a:rPr lang="pl-PL" dirty="0" smtClean="0">
                <a:solidFill>
                  <a:srgbClr val="333C70"/>
                </a:solidFill>
              </a:rPr>
              <a:t> </a:t>
            </a:r>
            <a:r>
              <a:rPr lang="pl-PL" dirty="0" err="1">
                <a:solidFill>
                  <a:srgbClr val="333C70"/>
                </a:solidFill>
              </a:rPr>
              <a:t>collects</a:t>
            </a:r>
            <a:r>
              <a:rPr lang="pl-PL" dirty="0">
                <a:solidFill>
                  <a:srgbClr val="333C70"/>
                </a:solidFill>
              </a:rPr>
              <a:t> </a:t>
            </a:r>
            <a:r>
              <a:rPr lang="pl-PL" dirty="0" err="1">
                <a:solidFill>
                  <a:srgbClr val="333C70"/>
                </a:solidFill>
              </a:rPr>
              <a:t>valuable</a:t>
            </a:r>
            <a:r>
              <a:rPr lang="pl-PL" dirty="0">
                <a:solidFill>
                  <a:srgbClr val="333C70"/>
                </a:solidFill>
              </a:rPr>
              <a:t> </a:t>
            </a:r>
            <a:r>
              <a:rPr lang="pl-PL" dirty="0" err="1">
                <a:solidFill>
                  <a:srgbClr val="333C70"/>
                </a:solidFill>
              </a:rPr>
              <a:t>items</a:t>
            </a:r>
            <a:r>
              <a:rPr lang="pl-PL" dirty="0">
                <a:solidFill>
                  <a:srgbClr val="333C70"/>
                </a:solidFill>
              </a:rPr>
              <a:t>. </a:t>
            </a:r>
            <a:r>
              <a:rPr lang="pl-PL" dirty="0" err="1">
                <a:solidFill>
                  <a:srgbClr val="333C70"/>
                </a:solidFill>
              </a:rPr>
              <a:t>You</a:t>
            </a:r>
            <a:r>
              <a:rPr lang="pl-PL" dirty="0">
                <a:solidFill>
                  <a:srgbClr val="333C70"/>
                </a:solidFill>
              </a:rPr>
              <a:t> </a:t>
            </a:r>
            <a:r>
              <a:rPr lang="pl-PL" dirty="0" err="1">
                <a:solidFill>
                  <a:srgbClr val="333C70"/>
                </a:solidFill>
              </a:rPr>
              <a:t>can</a:t>
            </a:r>
            <a:r>
              <a:rPr lang="pl-PL" dirty="0">
                <a:solidFill>
                  <a:srgbClr val="333C70"/>
                </a:solidFill>
              </a:rPr>
              <a:t> </a:t>
            </a:r>
            <a:r>
              <a:rPr lang="pl-PL" dirty="0" err="1">
                <a:solidFill>
                  <a:srgbClr val="333C70"/>
                </a:solidFill>
              </a:rPr>
              <a:t>use</a:t>
            </a:r>
            <a:r>
              <a:rPr lang="pl-PL" dirty="0">
                <a:solidFill>
                  <a:srgbClr val="333C70"/>
                </a:solidFill>
              </a:rPr>
              <a:t> </a:t>
            </a:r>
            <a:r>
              <a:rPr lang="pl-PL" dirty="0" err="1">
                <a:solidFill>
                  <a:srgbClr val="333C70"/>
                </a:solidFill>
              </a:rPr>
              <a:t>them</a:t>
            </a:r>
            <a:r>
              <a:rPr lang="pl-PL" dirty="0">
                <a:solidFill>
                  <a:srgbClr val="333C70"/>
                </a:solidFill>
              </a:rPr>
              <a:t> in the Reading </a:t>
            </a:r>
            <a:r>
              <a:rPr lang="pl-PL" dirty="0" err="1" smtClean="0">
                <a:solidFill>
                  <a:srgbClr val="333C70"/>
                </a:solidFill>
              </a:rPr>
              <a:t>Room</a:t>
            </a:r>
            <a:r>
              <a:rPr lang="pl-PL" dirty="0" smtClean="0">
                <a:solidFill>
                  <a:srgbClr val="333C70"/>
                </a:solidFill>
              </a:rPr>
              <a:t> of the Special Collection </a:t>
            </a:r>
            <a:r>
              <a:rPr lang="pl-PL" dirty="0" err="1" smtClean="0">
                <a:solidFill>
                  <a:srgbClr val="333C70"/>
                </a:solidFill>
              </a:rPr>
              <a:t>Department</a:t>
            </a:r>
            <a:r>
              <a:rPr lang="pl-PL" dirty="0" smtClean="0">
                <a:solidFill>
                  <a:srgbClr val="333C70"/>
                </a:solidFill>
              </a:rPr>
              <a:t> </a:t>
            </a:r>
            <a:r>
              <a:rPr lang="pl-PL" dirty="0" err="1">
                <a:solidFill>
                  <a:srgbClr val="333C70"/>
                </a:solidFill>
              </a:rPr>
              <a:t>only</a:t>
            </a:r>
            <a:r>
              <a:rPr lang="pl-PL" dirty="0">
                <a:solidFill>
                  <a:srgbClr val="333C70"/>
                </a:solidFill>
              </a:rPr>
              <a:t> on the spot. </a:t>
            </a:r>
            <a:endParaRPr lang="pl-PL" dirty="0" smtClean="0">
              <a:solidFill>
                <a:srgbClr val="333C70"/>
              </a:solidFill>
            </a:endParaRPr>
          </a:p>
          <a:p>
            <a:endParaRPr lang="pl-PL" dirty="0">
              <a:solidFill>
                <a:srgbClr val="333C70"/>
              </a:solidFill>
            </a:endParaRPr>
          </a:p>
          <a:p>
            <a:r>
              <a:rPr lang="en-US" b="1" dirty="0" smtClean="0">
                <a:solidFill>
                  <a:srgbClr val="333C70"/>
                </a:solidFill>
              </a:rPr>
              <a:t>Old </a:t>
            </a:r>
            <a:r>
              <a:rPr lang="en-US" b="1" dirty="0">
                <a:solidFill>
                  <a:srgbClr val="333C70"/>
                </a:solidFill>
              </a:rPr>
              <a:t>Prints </a:t>
            </a:r>
            <a:r>
              <a:rPr lang="pl-PL" b="1" dirty="0" smtClean="0">
                <a:solidFill>
                  <a:srgbClr val="333C70"/>
                </a:solidFill>
              </a:rPr>
              <a:t>Collection:</a:t>
            </a:r>
            <a:endParaRPr lang="pl-PL" dirty="0">
              <a:solidFill>
                <a:srgbClr val="333C70"/>
              </a:solidFill>
            </a:endParaRPr>
          </a:p>
          <a:p>
            <a:r>
              <a:rPr lang="en-US" dirty="0">
                <a:solidFill>
                  <a:srgbClr val="333C70"/>
                </a:solidFill>
              </a:rPr>
              <a:t>includes material</a:t>
            </a:r>
            <a:r>
              <a:rPr lang="pl-PL" dirty="0">
                <a:solidFill>
                  <a:srgbClr val="333C70"/>
                </a:solidFill>
              </a:rPr>
              <a:t>s</a:t>
            </a:r>
            <a:r>
              <a:rPr lang="en-US" dirty="0">
                <a:solidFill>
                  <a:srgbClr val="333C70"/>
                </a:solidFill>
              </a:rPr>
              <a:t> from the first European printing presses </a:t>
            </a:r>
            <a:r>
              <a:rPr lang="pl-PL" dirty="0" smtClean="0">
                <a:solidFill>
                  <a:srgbClr val="333C70"/>
                </a:solidFill>
              </a:rPr>
              <a:t>from</a:t>
            </a:r>
            <a:r>
              <a:rPr lang="en-US" dirty="0" smtClean="0">
                <a:solidFill>
                  <a:srgbClr val="333C70"/>
                </a:solidFill>
              </a:rPr>
              <a:t> </a:t>
            </a:r>
            <a:r>
              <a:rPr lang="en-US" dirty="0">
                <a:solidFill>
                  <a:srgbClr val="333C70"/>
                </a:solidFill>
              </a:rPr>
              <a:t>the fifteenth century up to the 1800.</a:t>
            </a:r>
            <a:endParaRPr lang="pl-PL" dirty="0">
              <a:solidFill>
                <a:srgbClr val="333C70"/>
              </a:solidFill>
            </a:endParaRPr>
          </a:p>
          <a:p>
            <a:r>
              <a:rPr lang="en-US" b="1" dirty="0" smtClean="0">
                <a:solidFill>
                  <a:srgbClr val="333C70"/>
                </a:solidFill>
              </a:rPr>
              <a:t>Manuscripts</a:t>
            </a:r>
            <a:r>
              <a:rPr lang="pl-PL" b="1" dirty="0" smtClean="0">
                <a:solidFill>
                  <a:srgbClr val="333C70"/>
                </a:solidFill>
              </a:rPr>
              <a:t> Collection:</a:t>
            </a:r>
            <a:endParaRPr lang="pl-PL" dirty="0">
              <a:solidFill>
                <a:srgbClr val="333C70"/>
              </a:solidFill>
            </a:endParaRPr>
          </a:p>
          <a:p>
            <a:r>
              <a:rPr lang="en-US" dirty="0">
                <a:solidFill>
                  <a:srgbClr val="333C70"/>
                </a:solidFill>
              </a:rPr>
              <a:t>is home to collections of personal papers, correspondence, and autographs.</a:t>
            </a:r>
            <a:endParaRPr lang="pl-PL" dirty="0">
              <a:solidFill>
                <a:srgbClr val="333C70"/>
              </a:solidFill>
            </a:endParaRPr>
          </a:p>
          <a:p>
            <a:r>
              <a:rPr lang="pl-PL" b="1" dirty="0" err="1" smtClean="0">
                <a:solidFill>
                  <a:srgbClr val="333C70"/>
                </a:solidFill>
              </a:rPr>
              <a:t>Cartography</a:t>
            </a:r>
            <a:r>
              <a:rPr lang="en-US" b="1" dirty="0" smtClean="0">
                <a:solidFill>
                  <a:srgbClr val="333C70"/>
                </a:solidFill>
              </a:rPr>
              <a:t> </a:t>
            </a:r>
            <a:r>
              <a:rPr lang="pl-PL" b="1" dirty="0" err="1" smtClean="0">
                <a:solidFill>
                  <a:srgbClr val="333C70"/>
                </a:solidFill>
              </a:rPr>
              <a:t>Section</a:t>
            </a:r>
            <a:r>
              <a:rPr lang="pl-PL" b="1" dirty="0" smtClean="0">
                <a:solidFill>
                  <a:srgbClr val="333C70"/>
                </a:solidFill>
              </a:rPr>
              <a:t>:</a:t>
            </a:r>
            <a:endParaRPr lang="pl-PL" dirty="0">
              <a:solidFill>
                <a:srgbClr val="333C70"/>
              </a:solidFill>
            </a:endParaRPr>
          </a:p>
          <a:p>
            <a:r>
              <a:rPr lang="en-US" dirty="0">
                <a:solidFill>
                  <a:srgbClr val="333C70"/>
                </a:solidFill>
              </a:rPr>
              <a:t>is home to the majority of University Library's cartographic resources, including atlases, maps, plans </a:t>
            </a:r>
            <a:r>
              <a:rPr lang="en-US" dirty="0" smtClean="0">
                <a:solidFill>
                  <a:srgbClr val="333C70"/>
                </a:solidFill>
              </a:rPr>
              <a:t>and </a:t>
            </a:r>
            <a:r>
              <a:rPr lang="en-US" dirty="0">
                <a:solidFill>
                  <a:srgbClr val="333C70"/>
                </a:solidFill>
              </a:rPr>
              <a:t>guidebooks.</a:t>
            </a:r>
            <a:endParaRPr lang="pl-PL" dirty="0">
              <a:solidFill>
                <a:srgbClr val="333C70"/>
              </a:solidFill>
            </a:endParaRPr>
          </a:p>
          <a:p>
            <a:r>
              <a:rPr lang="pl-PL" dirty="0">
                <a:solidFill>
                  <a:srgbClr val="333C70"/>
                </a:solidFill>
              </a:rPr>
              <a:t/>
            </a:r>
            <a:br>
              <a:rPr lang="pl-PL" dirty="0">
                <a:solidFill>
                  <a:srgbClr val="333C70"/>
                </a:solidFill>
              </a:rPr>
            </a:br>
            <a:endParaRPr lang="pl-PL" dirty="0">
              <a:solidFill>
                <a:srgbClr val="333C70"/>
              </a:solidFill>
            </a:endParaRPr>
          </a:p>
          <a:p>
            <a:pPr>
              <a:lnSpc>
                <a:spcPts val="2100"/>
              </a:lnSpc>
            </a:pPr>
            <a:endParaRPr lang="pl-PL" dirty="0">
              <a:solidFill>
                <a:srgbClr val="333C70"/>
              </a:solidFill>
            </a:endParaRPr>
          </a:p>
          <a:p>
            <a:pPr>
              <a:lnSpc>
                <a:spcPts val="2100"/>
              </a:lnSpc>
            </a:pPr>
            <a:endParaRPr lang="pl-PL" dirty="0">
              <a:solidFill>
                <a:srgbClr val="333C70"/>
              </a:solidFill>
            </a:endParaRPr>
          </a:p>
          <a:p>
            <a:pPr lvl="1">
              <a:spcAft>
                <a:spcPts val="1800"/>
              </a:spcAft>
            </a:pPr>
            <a:r>
              <a:rPr lang="pl-PL" sz="1400" dirty="0">
                <a:solidFill>
                  <a:srgbClr val="333C70"/>
                </a:solidFill>
              </a:rPr>
              <a:t>  </a:t>
            </a:r>
          </a:p>
        </p:txBody>
      </p:sp>
      <p:pic>
        <p:nvPicPr>
          <p:cNvPr id="10" name="Obraz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6762" y="368300"/>
            <a:ext cx="767251" cy="801605"/>
          </a:xfrm>
          <a:prstGeom prst="rect">
            <a:avLst/>
          </a:prstGeom>
        </p:spPr>
      </p:pic>
      <p:sp>
        <p:nvSpPr>
          <p:cNvPr id="11" name="pole tekstowe 10"/>
          <p:cNvSpPr txBox="1"/>
          <p:nvPr/>
        </p:nvSpPr>
        <p:spPr>
          <a:xfrm>
            <a:off x="648645" y="641757"/>
            <a:ext cx="4175071" cy="87649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pl-PL" sz="2800" b="1" cap="all" dirty="0" smtClean="0">
                <a:solidFill>
                  <a:srgbClr val="333C70"/>
                </a:solidFill>
              </a:rPr>
              <a:t>Special </a:t>
            </a:r>
            <a:r>
              <a:rPr lang="pl-PL" sz="2800" b="1" cap="all" dirty="0" err="1" smtClean="0">
                <a:solidFill>
                  <a:srgbClr val="333C70"/>
                </a:solidFill>
              </a:rPr>
              <a:t>collections</a:t>
            </a:r>
            <a:endParaRPr lang="pl-PL" sz="2800" b="1" cap="all" dirty="0">
              <a:solidFill>
                <a:srgbClr val="333C7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36739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r="23493"/>
          <a:stretch/>
        </p:blipFill>
        <p:spPr>
          <a:xfrm>
            <a:off x="4355593" y="0"/>
            <a:ext cx="7848000" cy="6858000"/>
          </a:xfrm>
          <a:prstGeom prst="rect">
            <a:avLst/>
          </a:prstGeom>
        </p:spPr>
      </p:pic>
      <p:sp>
        <p:nvSpPr>
          <p:cNvPr id="8" name="Dowolny kształt: kształt 7"/>
          <p:cNvSpPr/>
          <p:nvPr/>
        </p:nvSpPr>
        <p:spPr>
          <a:xfrm>
            <a:off x="9774" y="0"/>
            <a:ext cx="6295888" cy="6858000"/>
          </a:xfrm>
          <a:custGeom>
            <a:avLst/>
            <a:gdLst>
              <a:gd name="connsiteX0" fmla="*/ 0 w 6295888"/>
              <a:gd name="connsiteY0" fmla="*/ 0 h 6858000"/>
              <a:gd name="connsiteX1" fmla="*/ 2917466 w 6295888"/>
              <a:gd name="connsiteY1" fmla="*/ 0 h 6858000"/>
              <a:gd name="connsiteX2" fmla="*/ 6295888 w 6295888"/>
              <a:gd name="connsiteY2" fmla="*/ 0 h 6858000"/>
              <a:gd name="connsiteX3" fmla="*/ 6246907 w 6295888"/>
              <a:gd name="connsiteY3" fmla="*/ 15733 h 6858000"/>
              <a:gd name="connsiteX4" fmla="*/ 6075497 w 6295888"/>
              <a:gd name="connsiteY4" fmla="*/ 283312 h 6858000"/>
              <a:gd name="connsiteX5" fmla="*/ 6075497 w 6295888"/>
              <a:gd name="connsiteY5" fmla="*/ 563312 h 6858000"/>
              <a:gd name="connsiteX6" fmla="*/ 6075498 w 6295888"/>
              <a:gd name="connsiteY6" fmla="*/ 563317 h 6858000"/>
              <a:gd name="connsiteX7" fmla="*/ 6075498 w 6295888"/>
              <a:gd name="connsiteY7" fmla="*/ 6167118 h 6858000"/>
              <a:gd name="connsiteX8" fmla="*/ 6075498 w 6295888"/>
              <a:gd name="connsiteY8" fmla="*/ 6457506 h 6858000"/>
              <a:gd name="connsiteX9" fmla="*/ 6075498 w 6295888"/>
              <a:gd name="connsiteY9" fmla="*/ 6688088 h 6858000"/>
              <a:gd name="connsiteX10" fmla="*/ 5911290 w 6295888"/>
              <a:gd name="connsiteY10" fmla="*/ 6858000 h 6858000"/>
              <a:gd name="connsiteX11" fmla="*/ 5690569 w 6295888"/>
              <a:gd name="connsiteY11" fmla="*/ 6858000 h 6858000"/>
              <a:gd name="connsiteX12" fmla="*/ 2683117 w 6295888"/>
              <a:gd name="connsiteY12" fmla="*/ 6858000 h 6858000"/>
              <a:gd name="connsiteX13" fmla="*/ 0 w 6295888"/>
              <a:gd name="connsiteY1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6295888" h="6858000">
                <a:moveTo>
                  <a:pt x="0" y="0"/>
                </a:moveTo>
                <a:lnTo>
                  <a:pt x="2917466" y="0"/>
                </a:lnTo>
                <a:lnTo>
                  <a:pt x="6295888" y="0"/>
                </a:lnTo>
                <a:lnTo>
                  <a:pt x="6246907" y="15733"/>
                </a:lnTo>
                <a:cubicBezTo>
                  <a:pt x="6146177" y="59818"/>
                  <a:pt x="6075497" y="163025"/>
                  <a:pt x="6075497" y="283312"/>
                </a:cubicBezTo>
                <a:lnTo>
                  <a:pt x="6075497" y="563312"/>
                </a:lnTo>
                <a:lnTo>
                  <a:pt x="6075498" y="563317"/>
                </a:lnTo>
                <a:lnTo>
                  <a:pt x="6075498" y="6167118"/>
                </a:lnTo>
                <a:lnTo>
                  <a:pt x="6075498" y="6457506"/>
                </a:lnTo>
                <a:lnTo>
                  <a:pt x="6075498" y="6688088"/>
                </a:lnTo>
                <a:cubicBezTo>
                  <a:pt x="6075498" y="6781928"/>
                  <a:pt x="6001980" y="6858000"/>
                  <a:pt x="5911290" y="6858000"/>
                </a:cubicBezTo>
                <a:lnTo>
                  <a:pt x="5690569" y="6858000"/>
                </a:lnTo>
                <a:lnTo>
                  <a:pt x="268311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pole tekstowe 1"/>
          <p:cNvSpPr txBox="1"/>
          <p:nvPr/>
        </p:nvSpPr>
        <p:spPr>
          <a:xfrm>
            <a:off x="648645" y="1169905"/>
            <a:ext cx="4915742" cy="483825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ts val="2100"/>
              </a:lnSpc>
            </a:pPr>
            <a:endParaRPr lang="pl-PL" dirty="0">
              <a:solidFill>
                <a:srgbClr val="333C70"/>
              </a:solidFill>
            </a:endParaRPr>
          </a:p>
          <a:p>
            <a:endParaRPr lang="pl-PL" dirty="0">
              <a:solidFill>
                <a:srgbClr val="333C70"/>
              </a:solidFill>
            </a:endParaRPr>
          </a:p>
          <a:p>
            <a:r>
              <a:rPr lang="pl-PL" b="1" dirty="0" smtClean="0">
                <a:solidFill>
                  <a:srgbClr val="333C70"/>
                </a:solidFill>
              </a:rPr>
              <a:t>Public </a:t>
            </a:r>
            <a:r>
              <a:rPr lang="pl-PL" b="1" dirty="0" err="1" smtClean="0">
                <a:solidFill>
                  <a:srgbClr val="333C70"/>
                </a:solidFill>
              </a:rPr>
              <a:t>Relation</a:t>
            </a:r>
            <a:r>
              <a:rPr lang="pl-PL" b="1" dirty="0" smtClean="0">
                <a:solidFill>
                  <a:srgbClr val="333C70"/>
                </a:solidFill>
              </a:rPr>
              <a:t> </a:t>
            </a:r>
            <a:r>
              <a:rPr lang="pl-PL" b="1" dirty="0" err="1" smtClean="0">
                <a:solidFill>
                  <a:srgbClr val="333C70"/>
                </a:solidFill>
              </a:rPr>
              <a:t>Documents</a:t>
            </a:r>
            <a:r>
              <a:rPr lang="pl-PL" b="1" dirty="0" smtClean="0">
                <a:solidFill>
                  <a:srgbClr val="333C70"/>
                </a:solidFill>
              </a:rPr>
              <a:t>:</a:t>
            </a:r>
            <a:endParaRPr lang="pl-PL" dirty="0">
              <a:solidFill>
                <a:srgbClr val="333C70"/>
              </a:solidFill>
            </a:endParaRPr>
          </a:p>
          <a:p>
            <a:r>
              <a:rPr lang="en-US" dirty="0">
                <a:solidFill>
                  <a:srgbClr val="333C70"/>
                </a:solidFill>
              </a:rPr>
              <a:t>holds posters, directories, calendars, brochures.</a:t>
            </a:r>
            <a:endParaRPr lang="pl-PL" dirty="0">
              <a:solidFill>
                <a:srgbClr val="333C70"/>
              </a:solidFill>
            </a:endParaRPr>
          </a:p>
          <a:p>
            <a:r>
              <a:rPr lang="en-US" b="1" dirty="0" smtClean="0">
                <a:solidFill>
                  <a:srgbClr val="333C70"/>
                </a:solidFill>
              </a:rPr>
              <a:t>Iconography</a:t>
            </a:r>
            <a:r>
              <a:rPr lang="pl-PL" b="1" dirty="0" smtClean="0">
                <a:solidFill>
                  <a:srgbClr val="333C70"/>
                </a:solidFill>
              </a:rPr>
              <a:t> Collection:</a:t>
            </a:r>
            <a:endParaRPr lang="pl-PL" dirty="0">
              <a:solidFill>
                <a:srgbClr val="333C70"/>
              </a:solidFill>
            </a:endParaRPr>
          </a:p>
          <a:p>
            <a:r>
              <a:rPr lang="pl-PL" dirty="0" err="1">
                <a:solidFill>
                  <a:srgbClr val="333C70"/>
                </a:solidFill>
              </a:rPr>
              <a:t>inc</a:t>
            </a:r>
            <a:r>
              <a:rPr lang="en-US" dirty="0">
                <a:solidFill>
                  <a:srgbClr val="333C70"/>
                </a:solidFill>
              </a:rPr>
              <a:t>ludes albums, catalogues of exhibitions, museum guides, graphics, ex-</a:t>
            </a:r>
            <a:r>
              <a:rPr lang="en-US" dirty="0" err="1">
                <a:solidFill>
                  <a:srgbClr val="333C70"/>
                </a:solidFill>
              </a:rPr>
              <a:t>libris</a:t>
            </a:r>
            <a:r>
              <a:rPr lang="en-US" dirty="0">
                <a:solidFill>
                  <a:srgbClr val="333C70"/>
                </a:solidFill>
              </a:rPr>
              <a:t>, photographs and postcards. </a:t>
            </a:r>
            <a:endParaRPr lang="pl-PL" dirty="0">
              <a:solidFill>
                <a:srgbClr val="333C70"/>
              </a:solidFill>
            </a:endParaRPr>
          </a:p>
          <a:p>
            <a:r>
              <a:rPr lang="pl-PL" b="1" dirty="0" smtClean="0">
                <a:solidFill>
                  <a:srgbClr val="333C70"/>
                </a:solidFill>
              </a:rPr>
              <a:t>Music </a:t>
            </a:r>
            <a:r>
              <a:rPr lang="pl-PL" b="1" dirty="0" err="1" smtClean="0">
                <a:solidFill>
                  <a:srgbClr val="333C70"/>
                </a:solidFill>
              </a:rPr>
              <a:t>Section</a:t>
            </a:r>
            <a:r>
              <a:rPr lang="pl-PL" b="1" dirty="0" smtClean="0">
                <a:solidFill>
                  <a:srgbClr val="333C70"/>
                </a:solidFill>
              </a:rPr>
              <a:t>:</a:t>
            </a:r>
            <a:endParaRPr lang="pl-PL" dirty="0">
              <a:solidFill>
                <a:srgbClr val="333C70"/>
              </a:solidFill>
            </a:endParaRPr>
          </a:p>
          <a:p>
            <a:r>
              <a:rPr lang="en-US" dirty="0">
                <a:solidFill>
                  <a:srgbClr val="333C70"/>
                </a:solidFill>
              </a:rPr>
              <a:t>holds reference books on music, music notes, sound </a:t>
            </a:r>
            <a:r>
              <a:rPr lang="en-US" dirty="0" smtClean="0">
                <a:solidFill>
                  <a:srgbClr val="333C70"/>
                </a:solidFill>
              </a:rPr>
              <a:t>recordings </a:t>
            </a:r>
            <a:r>
              <a:rPr lang="en-US" dirty="0">
                <a:solidFill>
                  <a:srgbClr val="333C70"/>
                </a:solidFill>
              </a:rPr>
              <a:t>and audio-books. There are audio facilities for cassettes, CDs and </a:t>
            </a:r>
            <a:r>
              <a:rPr lang="en-US" dirty="0" smtClean="0">
                <a:solidFill>
                  <a:srgbClr val="333C70"/>
                </a:solidFill>
              </a:rPr>
              <a:t>DVDs</a:t>
            </a:r>
            <a:r>
              <a:rPr lang="pl-PL" dirty="0" smtClean="0">
                <a:solidFill>
                  <a:srgbClr val="333C70"/>
                </a:solidFill>
              </a:rPr>
              <a:t>.</a:t>
            </a:r>
            <a:endParaRPr lang="pl-PL" dirty="0">
              <a:solidFill>
                <a:srgbClr val="333C70"/>
              </a:solidFill>
            </a:endParaRPr>
          </a:p>
          <a:p>
            <a:r>
              <a:rPr lang="pl-PL" b="1" dirty="0" err="1" smtClean="0">
                <a:solidFill>
                  <a:srgbClr val="333C70"/>
                </a:solidFill>
              </a:rPr>
              <a:t>Rare</a:t>
            </a:r>
            <a:r>
              <a:rPr lang="pl-PL" b="1" dirty="0" smtClean="0">
                <a:solidFill>
                  <a:srgbClr val="333C70"/>
                </a:solidFill>
              </a:rPr>
              <a:t> </a:t>
            </a:r>
            <a:r>
              <a:rPr lang="pl-PL" b="1" dirty="0" err="1">
                <a:solidFill>
                  <a:srgbClr val="333C70"/>
                </a:solidFill>
              </a:rPr>
              <a:t>Books</a:t>
            </a:r>
            <a:r>
              <a:rPr lang="pl-PL" b="1" dirty="0">
                <a:solidFill>
                  <a:srgbClr val="333C70"/>
                </a:solidFill>
              </a:rPr>
              <a:t> </a:t>
            </a:r>
            <a:r>
              <a:rPr lang="pl-PL" b="1" dirty="0" err="1" smtClean="0">
                <a:solidFill>
                  <a:srgbClr val="333C70"/>
                </a:solidFill>
              </a:rPr>
              <a:t>Section</a:t>
            </a:r>
            <a:r>
              <a:rPr lang="pl-PL" b="1" dirty="0" smtClean="0">
                <a:solidFill>
                  <a:srgbClr val="333C70"/>
                </a:solidFill>
              </a:rPr>
              <a:t>:</a:t>
            </a:r>
            <a:endParaRPr lang="pl-PL" b="1" dirty="0">
              <a:solidFill>
                <a:srgbClr val="333C70"/>
              </a:solidFill>
            </a:endParaRPr>
          </a:p>
          <a:p>
            <a:r>
              <a:rPr lang="pl-PL" dirty="0" err="1">
                <a:solidFill>
                  <a:srgbClr val="333C70"/>
                </a:solidFill>
              </a:rPr>
              <a:t>Rare</a:t>
            </a:r>
            <a:r>
              <a:rPr lang="pl-PL" dirty="0">
                <a:solidFill>
                  <a:srgbClr val="333C70"/>
                </a:solidFill>
              </a:rPr>
              <a:t> and </a:t>
            </a:r>
            <a:r>
              <a:rPr lang="pl-PL" dirty="0" err="1">
                <a:solidFill>
                  <a:srgbClr val="333C70"/>
                </a:solidFill>
              </a:rPr>
              <a:t>valuable</a:t>
            </a:r>
            <a:r>
              <a:rPr lang="pl-PL" dirty="0">
                <a:solidFill>
                  <a:srgbClr val="333C70"/>
                </a:solidFill>
              </a:rPr>
              <a:t> </a:t>
            </a:r>
            <a:r>
              <a:rPr lang="pl-PL" dirty="0" err="1">
                <a:solidFill>
                  <a:srgbClr val="333C70"/>
                </a:solidFill>
              </a:rPr>
              <a:t>books</a:t>
            </a:r>
            <a:r>
              <a:rPr lang="pl-PL" dirty="0">
                <a:solidFill>
                  <a:srgbClr val="333C70"/>
                </a:solidFill>
              </a:rPr>
              <a:t> for </a:t>
            </a:r>
            <a:r>
              <a:rPr lang="pl-PL" dirty="0" err="1">
                <a:solidFill>
                  <a:srgbClr val="333C70"/>
                </a:solidFill>
              </a:rPr>
              <a:t>collectors</a:t>
            </a:r>
            <a:r>
              <a:rPr lang="pl-PL" dirty="0">
                <a:solidFill>
                  <a:srgbClr val="333C70"/>
                </a:solidFill>
              </a:rPr>
              <a:t>, </a:t>
            </a:r>
            <a:r>
              <a:rPr lang="pl-PL" dirty="0" err="1" smtClean="0">
                <a:solidFill>
                  <a:srgbClr val="333C70"/>
                </a:solidFill>
              </a:rPr>
              <a:t>which</a:t>
            </a:r>
            <a:r>
              <a:rPr lang="pl-PL" dirty="0" smtClean="0">
                <a:solidFill>
                  <a:srgbClr val="333C70"/>
                </a:solidFill>
              </a:rPr>
              <a:t> </a:t>
            </a:r>
            <a:r>
              <a:rPr lang="pl-PL" dirty="0" err="1" smtClean="0">
                <a:solidFill>
                  <a:srgbClr val="333C70"/>
                </a:solidFill>
              </a:rPr>
              <a:t>are</a:t>
            </a:r>
            <a:r>
              <a:rPr lang="pl-PL" dirty="0" smtClean="0">
                <a:solidFill>
                  <a:srgbClr val="333C70"/>
                </a:solidFill>
              </a:rPr>
              <a:t> </a:t>
            </a:r>
            <a:r>
              <a:rPr lang="pl-PL" dirty="0" err="1" smtClean="0">
                <a:solidFill>
                  <a:srgbClr val="333C70"/>
                </a:solidFill>
              </a:rPr>
              <a:t>printed</a:t>
            </a:r>
            <a:r>
              <a:rPr lang="pl-PL" dirty="0" smtClean="0">
                <a:solidFill>
                  <a:srgbClr val="333C70"/>
                </a:solidFill>
              </a:rPr>
              <a:t> </a:t>
            </a:r>
            <a:r>
              <a:rPr lang="pl-PL" dirty="0" err="1">
                <a:solidFill>
                  <a:srgbClr val="333C70"/>
                </a:solidFill>
              </a:rPr>
              <a:t>after</a:t>
            </a:r>
            <a:r>
              <a:rPr lang="pl-PL" dirty="0">
                <a:solidFill>
                  <a:srgbClr val="333C70"/>
                </a:solidFill>
              </a:rPr>
              <a:t> </a:t>
            </a:r>
            <a:r>
              <a:rPr lang="pl-PL" dirty="0" smtClean="0">
                <a:solidFill>
                  <a:srgbClr val="333C70"/>
                </a:solidFill>
              </a:rPr>
              <a:t>1800.</a:t>
            </a:r>
            <a:endParaRPr lang="pl-PL" dirty="0">
              <a:solidFill>
                <a:srgbClr val="333C70"/>
              </a:solidFill>
            </a:endParaRPr>
          </a:p>
          <a:p>
            <a:pPr>
              <a:lnSpc>
                <a:spcPts val="2100"/>
              </a:lnSpc>
            </a:pPr>
            <a:endParaRPr lang="pl-PL" dirty="0">
              <a:solidFill>
                <a:srgbClr val="333C70"/>
              </a:solidFill>
            </a:endParaRPr>
          </a:p>
          <a:p>
            <a:pPr>
              <a:lnSpc>
                <a:spcPts val="2100"/>
              </a:lnSpc>
            </a:pPr>
            <a:endParaRPr lang="pl-PL" dirty="0">
              <a:solidFill>
                <a:srgbClr val="333C70"/>
              </a:solidFill>
            </a:endParaRPr>
          </a:p>
          <a:p>
            <a:pPr lvl="1">
              <a:spcAft>
                <a:spcPts val="1800"/>
              </a:spcAft>
            </a:pPr>
            <a:r>
              <a:rPr lang="pl-PL" sz="1400" dirty="0">
                <a:solidFill>
                  <a:srgbClr val="333C70"/>
                </a:solidFill>
              </a:rPr>
              <a:t>  </a:t>
            </a:r>
          </a:p>
        </p:txBody>
      </p:sp>
      <p:pic>
        <p:nvPicPr>
          <p:cNvPr id="10" name="Obraz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6762" y="368300"/>
            <a:ext cx="767251" cy="801605"/>
          </a:xfrm>
          <a:prstGeom prst="rect">
            <a:avLst/>
          </a:prstGeom>
        </p:spPr>
      </p:pic>
      <p:sp>
        <p:nvSpPr>
          <p:cNvPr id="11" name="pole tekstowe 10"/>
          <p:cNvSpPr txBox="1"/>
          <p:nvPr/>
        </p:nvSpPr>
        <p:spPr>
          <a:xfrm>
            <a:off x="648645" y="641757"/>
            <a:ext cx="4175071" cy="87649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pl-PL" sz="2800" b="1" cap="all" dirty="0" smtClean="0">
                <a:solidFill>
                  <a:srgbClr val="333C70"/>
                </a:solidFill>
              </a:rPr>
              <a:t>Special </a:t>
            </a:r>
            <a:r>
              <a:rPr lang="pl-PL" sz="2800" b="1" cap="all" dirty="0" err="1" smtClean="0">
                <a:solidFill>
                  <a:srgbClr val="333C70"/>
                </a:solidFill>
              </a:rPr>
              <a:t>collections</a:t>
            </a:r>
            <a:endParaRPr lang="pl-PL" cap="all" dirty="0">
              <a:solidFill>
                <a:srgbClr val="333C7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55224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06" b="3309"/>
          <a:stretch/>
        </p:blipFill>
        <p:spPr>
          <a:xfrm>
            <a:off x="5946445" y="0"/>
            <a:ext cx="6245555" cy="6876000"/>
          </a:xfrm>
          <a:prstGeom prst="rect">
            <a:avLst/>
          </a:prstGeom>
        </p:spPr>
      </p:pic>
      <p:sp>
        <p:nvSpPr>
          <p:cNvPr id="8" name="Dowolny kształt: kształt 7"/>
          <p:cNvSpPr/>
          <p:nvPr/>
        </p:nvSpPr>
        <p:spPr>
          <a:xfrm>
            <a:off x="0" y="18000"/>
            <a:ext cx="6295888" cy="6858000"/>
          </a:xfrm>
          <a:custGeom>
            <a:avLst/>
            <a:gdLst>
              <a:gd name="connsiteX0" fmla="*/ 0 w 6295888"/>
              <a:gd name="connsiteY0" fmla="*/ 0 h 6858000"/>
              <a:gd name="connsiteX1" fmla="*/ 2917466 w 6295888"/>
              <a:gd name="connsiteY1" fmla="*/ 0 h 6858000"/>
              <a:gd name="connsiteX2" fmla="*/ 6295888 w 6295888"/>
              <a:gd name="connsiteY2" fmla="*/ 0 h 6858000"/>
              <a:gd name="connsiteX3" fmla="*/ 6246907 w 6295888"/>
              <a:gd name="connsiteY3" fmla="*/ 15733 h 6858000"/>
              <a:gd name="connsiteX4" fmla="*/ 6075497 w 6295888"/>
              <a:gd name="connsiteY4" fmla="*/ 283312 h 6858000"/>
              <a:gd name="connsiteX5" fmla="*/ 6075497 w 6295888"/>
              <a:gd name="connsiteY5" fmla="*/ 563312 h 6858000"/>
              <a:gd name="connsiteX6" fmla="*/ 6075498 w 6295888"/>
              <a:gd name="connsiteY6" fmla="*/ 563317 h 6858000"/>
              <a:gd name="connsiteX7" fmla="*/ 6075498 w 6295888"/>
              <a:gd name="connsiteY7" fmla="*/ 6167118 h 6858000"/>
              <a:gd name="connsiteX8" fmla="*/ 6075498 w 6295888"/>
              <a:gd name="connsiteY8" fmla="*/ 6457506 h 6858000"/>
              <a:gd name="connsiteX9" fmla="*/ 6075498 w 6295888"/>
              <a:gd name="connsiteY9" fmla="*/ 6688088 h 6858000"/>
              <a:gd name="connsiteX10" fmla="*/ 5911290 w 6295888"/>
              <a:gd name="connsiteY10" fmla="*/ 6858000 h 6858000"/>
              <a:gd name="connsiteX11" fmla="*/ 5690569 w 6295888"/>
              <a:gd name="connsiteY11" fmla="*/ 6858000 h 6858000"/>
              <a:gd name="connsiteX12" fmla="*/ 2683117 w 6295888"/>
              <a:gd name="connsiteY12" fmla="*/ 6858000 h 6858000"/>
              <a:gd name="connsiteX13" fmla="*/ 0 w 6295888"/>
              <a:gd name="connsiteY1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6295888" h="6858000">
                <a:moveTo>
                  <a:pt x="0" y="0"/>
                </a:moveTo>
                <a:lnTo>
                  <a:pt x="2917466" y="0"/>
                </a:lnTo>
                <a:lnTo>
                  <a:pt x="6295888" y="0"/>
                </a:lnTo>
                <a:lnTo>
                  <a:pt x="6246907" y="15733"/>
                </a:lnTo>
                <a:cubicBezTo>
                  <a:pt x="6146177" y="59818"/>
                  <a:pt x="6075497" y="163025"/>
                  <a:pt x="6075497" y="283312"/>
                </a:cubicBezTo>
                <a:lnTo>
                  <a:pt x="6075497" y="563312"/>
                </a:lnTo>
                <a:lnTo>
                  <a:pt x="6075498" y="563317"/>
                </a:lnTo>
                <a:lnTo>
                  <a:pt x="6075498" y="6167118"/>
                </a:lnTo>
                <a:lnTo>
                  <a:pt x="6075498" y="6457506"/>
                </a:lnTo>
                <a:lnTo>
                  <a:pt x="6075498" y="6688088"/>
                </a:lnTo>
                <a:cubicBezTo>
                  <a:pt x="6075498" y="6781928"/>
                  <a:pt x="6001980" y="6858000"/>
                  <a:pt x="5911290" y="6858000"/>
                </a:cubicBezTo>
                <a:lnTo>
                  <a:pt x="5690569" y="6858000"/>
                </a:lnTo>
                <a:lnTo>
                  <a:pt x="268311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pole tekstowe 1"/>
          <p:cNvSpPr txBox="1"/>
          <p:nvPr/>
        </p:nvSpPr>
        <p:spPr>
          <a:xfrm>
            <a:off x="598839" y="1905803"/>
            <a:ext cx="5098210" cy="306439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ts val="2100"/>
              </a:lnSpc>
            </a:pPr>
            <a:endParaRPr lang="pl-PL" dirty="0">
              <a:solidFill>
                <a:srgbClr val="333C70"/>
              </a:solidFill>
            </a:endParaRPr>
          </a:p>
          <a:p>
            <a:endParaRPr lang="pl-PL" dirty="0">
              <a:solidFill>
                <a:srgbClr val="333C70"/>
              </a:solidFill>
            </a:endParaRPr>
          </a:p>
          <a:p>
            <a:r>
              <a:rPr lang="pl-PL" dirty="0" err="1" smtClean="0">
                <a:solidFill>
                  <a:srgbClr val="333C70"/>
                </a:solidFill>
              </a:rPr>
              <a:t>Opening</a:t>
            </a:r>
            <a:r>
              <a:rPr lang="pl-PL" dirty="0" smtClean="0">
                <a:solidFill>
                  <a:srgbClr val="333C70"/>
                </a:solidFill>
              </a:rPr>
              <a:t> </a:t>
            </a:r>
            <a:r>
              <a:rPr lang="pl-PL" dirty="0" err="1" smtClean="0">
                <a:solidFill>
                  <a:srgbClr val="333C70"/>
                </a:solidFill>
              </a:rPr>
              <a:t>hours</a:t>
            </a:r>
            <a:r>
              <a:rPr lang="pl-PL" dirty="0" smtClean="0">
                <a:solidFill>
                  <a:srgbClr val="333C70"/>
                </a:solidFill>
              </a:rPr>
              <a:t>: </a:t>
            </a:r>
            <a:endParaRPr lang="pl-PL" dirty="0">
              <a:solidFill>
                <a:srgbClr val="333C70"/>
              </a:solidFill>
            </a:endParaRPr>
          </a:p>
          <a:p>
            <a:endParaRPr lang="pl-PL" dirty="0">
              <a:solidFill>
                <a:srgbClr val="333C70"/>
              </a:solidFill>
            </a:endParaRPr>
          </a:p>
          <a:p>
            <a:r>
              <a:rPr lang="pl-PL" b="1" dirty="0" err="1" smtClean="0">
                <a:solidFill>
                  <a:srgbClr val="333C70"/>
                </a:solidFill>
              </a:rPr>
              <a:t>Monday</a:t>
            </a:r>
            <a:r>
              <a:rPr lang="pl-PL" b="1" dirty="0" smtClean="0">
                <a:solidFill>
                  <a:srgbClr val="333C70"/>
                </a:solidFill>
              </a:rPr>
              <a:t>, </a:t>
            </a:r>
            <a:r>
              <a:rPr lang="pl-PL" b="1" dirty="0" err="1" smtClean="0">
                <a:solidFill>
                  <a:srgbClr val="333C70"/>
                </a:solidFill>
              </a:rPr>
              <a:t>Wednesday</a:t>
            </a:r>
            <a:r>
              <a:rPr lang="pl-PL" b="1" dirty="0" smtClean="0">
                <a:solidFill>
                  <a:srgbClr val="333C70"/>
                </a:solidFill>
              </a:rPr>
              <a:t>, </a:t>
            </a:r>
            <a:r>
              <a:rPr lang="pl-PL" b="1" dirty="0" err="1" smtClean="0">
                <a:solidFill>
                  <a:srgbClr val="333C70"/>
                </a:solidFill>
              </a:rPr>
              <a:t>Friday</a:t>
            </a:r>
            <a:r>
              <a:rPr lang="pl-PL" b="1" dirty="0" smtClean="0">
                <a:solidFill>
                  <a:srgbClr val="333C70"/>
                </a:solidFill>
              </a:rPr>
              <a:t>: 10.00 am. - 2.00 </a:t>
            </a:r>
            <a:r>
              <a:rPr lang="pl-PL" b="1" dirty="0" err="1" smtClean="0">
                <a:solidFill>
                  <a:srgbClr val="333C70"/>
                </a:solidFill>
              </a:rPr>
              <a:t>p.m</a:t>
            </a:r>
            <a:r>
              <a:rPr lang="pl-PL" b="1" dirty="0" smtClean="0">
                <a:solidFill>
                  <a:srgbClr val="333C70"/>
                </a:solidFill>
              </a:rPr>
              <a:t>.</a:t>
            </a:r>
            <a:r>
              <a:rPr lang="pl-PL" b="1" dirty="0">
                <a:solidFill>
                  <a:srgbClr val="333C70"/>
                </a:solidFill>
              </a:rPr>
              <a:t> </a:t>
            </a:r>
            <a:br>
              <a:rPr lang="pl-PL" b="1" dirty="0">
                <a:solidFill>
                  <a:srgbClr val="333C70"/>
                </a:solidFill>
              </a:rPr>
            </a:br>
            <a:r>
              <a:rPr lang="pl-PL" b="1" dirty="0" err="1" smtClean="0">
                <a:solidFill>
                  <a:srgbClr val="333C70"/>
                </a:solidFill>
              </a:rPr>
              <a:t>Tuesday</a:t>
            </a:r>
            <a:r>
              <a:rPr lang="pl-PL" b="1" dirty="0" smtClean="0">
                <a:solidFill>
                  <a:srgbClr val="333C70"/>
                </a:solidFill>
              </a:rPr>
              <a:t>, </a:t>
            </a:r>
            <a:r>
              <a:rPr lang="pl-PL" b="1" dirty="0" err="1" smtClean="0">
                <a:solidFill>
                  <a:srgbClr val="333C70"/>
                </a:solidFill>
              </a:rPr>
              <a:t>Thursday</a:t>
            </a:r>
            <a:r>
              <a:rPr lang="pl-PL" b="1" dirty="0" smtClean="0">
                <a:solidFill>
                  <a:srgbClr val="333C70"/>
                </a:solidFill>
              </a:rPr>
              <a:t>: 2.00 </a:t>
            </a:r>
            <a:r>
              <a:rPr lang="pl-PL" b="1" dirty="0" err="1" smtClean="0">
                <a:solidFill>
                  <a:srgbClr val="333C70"/>
                </a:solidFill>
              </a:rPr>
              <a:t>p.m</a:t>
            </a:r>
            <a:r>
              <a:rPr lang="pl-PL" b="1" dirty="0" smtClean="0">
                <a:solidFill>
                  <a:srgbClr val="333C70"/>
                </a:solidFill>
              </a:rPr>
              <a:t>. - 6.00 </a:t>
            </a:r>
            <a:r>
              <a:rPr lang="pl-PL" b="1" dirty="0" err="1" smtClean="0">
                <a:solidFill>
                  <a:srgbClr val="333C70"/>
                </a:solidFill>
              </a:rPr>
              <a:t>p.m</a:t>
            </a:r>
            <a:r>
              <a:rPr lang="pl-PL" b="1" dirty="0" smtClean="0">
                <a:solidFill>
                  <a:srgbClr val="333C70"/>
                </a:solidFill>
              </a:rPr>
              <a:t>.</a:t>
            </a:r>
            <a:r>
              <a:rPr lang="pl-PL" b="1" dirty="0">
                <a:solidFill>
                  <a:srgbClr val="333C70"/>
                </a:solidFill>
              </a:rPr>
              <a:t> </a:t>
            </a:r>
            <a:r>
              <a:rPr lang="pl-PL" dirty="0">
                <a:solidFill>
                  <a:srgbClr val="333C70"/>
                </a:solidFill>
              </a:rPr>
              <a:t>	</a:t>
            </a:r>
          </a:p>
          <a:p>
            <a:endParaRPr lang="pl-PL" dirty="0">
              <a:solidFill>
                <a:srgbClr val="333C70"/>
              </a:solidFill>
            </a:endParaRPr>
          </a:p>
          <a:p>
            <a:r>
              <a:rPr lang="pl-PL" dirty="0">
                <a:solidFill>
                  <a:srgbClr val="333C70"/>
                </a:solidFill>
              </a:rPr>
              <a:t/>
            </a:r>
            <a:br>
              <a:rPr lang="pl-PL" dirty="0">
                <a:solidFill>
                  <a:srgbClr val="333C70"/>
                </a:solidFill>
              </a:rPr>
            </a:br>
            <a:endParaRPr lang="pl-PL" dirty="0">
              <a:solidFill>
                <a:srgbClr val="333C70"/>
              </a:solidFill>
            </a:endParaRPr>
          </a:p>
          <a:p>
            <a:pPr>
              <a:lnSpc>
                <a:spcPts val="2100"/>
              </a:lnSpc>
            </a:pPr>
            <a:endParaRPr lang="pl-PL" dirty="0">
              <a:solidFill>
                <a:srgbClr val="333C70"/>
              </a:solidFill>
            </a:endParaRPr>
          </a:p>
          <a:p>
            <a:pPr>
              <a:lnSpc>
                <a:spcPts val="2100"/>
              </a:lnSpc>
            </a:pPr>
            <a:endParaRPr lang="pl-PL" dirty="0">
              <a:solidFill>
                <a:srgbClr val="333C70"/>
              </a:solidFill>
            </a:endParaRPr>
          </a:p>
          <a:p>
            <a:pPr lvl="1">
              <a:spcAft>
                <a:spcPts val="1800"/>
              </a:spcAft>
            </a:pPr>
            <a:r>
              <a:rPr lang="pl-PL" sz="1400" dirty="0">
                <a:solidFill>
                  <a:srgbClr val="333C70"/>
                </a:solidFill>
              </a:rPr>
              <a:t>  </a:t>
            </a:r>
          </a:p>
        </p:txBody>
      </p:sp>
      <p:pic>
        <p:nvPicPr>
          <p:cNvPr id="10" name="Obraz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6762" y="368300"/>
            <a:ext cx="767251" cy="801605"/>
          </a:xfrm>
          <a:prstGeom prst="rect">
            <a:avLst/>
          </a:prstGeom>
        </p:spPr>
      </p:pic>
      <p:sp>
        <p:nvSpPr>
          <p:cNvPr id="11" name="pole tekstowe 10"/>
          <p:cNvSpPr txBox="1"/>
          <p:nvPr/>
        </p:nvSpPr>
        <p:spPr>
          <a:xfrm>
            <a:off x="648645" y="641757"/>
            <a:ext cx="4175071" cy="138359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pl-PL" sz="2800" b="1" cap="all" dirty="0" smtClean="0">
                <a:solidFill>
                  <a:srgbClr val="333C70"/>
                </a:solidFill>
              </a:rPr>
              <a:t>The </a:t>
            </a:r>
            <a:r>
              <a:rPr lang="pl-PL" sz="2800" b="1" cap="all" dirty="0" err="1" smtClean="0">
                <a:solidFill>
                  <a:srgbClr val="333C70"/>
                </a:solidFill>
              </a:rPr>
              <a:t>reading</a:t>
            </a:r>
            <a:r>
              <a:rPr lang="pl-PL" sz="2800" b="1" cap="all" dirty="0" smtClean="0">
                <a:solidFill>
                  <a:srgbClr val="333C70"/>
                </a:solidFill>
              </a:rPr>
              <a:t> </a:t>
            </a:r>
            <a:r>
              <a:rPr lang="pl-PL" sz="2800" b="1" cap="all" dirty="0" err="1">
                <a:solidFill>
                  <a:srgbClr val="333C70"/>
                </a:solidFill>
              </a:rPr>
              <a:t>room</a:t>
            </a:r>
            <a:endParaRPr lang="pl-PL" sz="2800" cap="all" dirty="0">
              <a:solidFill>
                <a:srgbClr val="333C70"/>
              </a:solidFill>
            </a:endParaRPr>
          </a:p>
          <a:p>
            <a:r>
              <a:rPr lang="pl-PL" sz="2800" b="1" cap="all" dirty="0" smtClean="0">
                <a:solidFill>
                  <a:srgbClr val="333C70"/>
                </a:solidFill>
              </a:rPr>
              <a:t>Of Special </a:t>
            </a:r>
            <a:r>
              <a:rPr lang="pl-PL" sz="2800" b="1" cap="all" dirty="0" err="1" smtClean="0">
                <a:solidFill>
                  <a:srgbClr val="333C70"/>
                </a:solidFill>
              </a:rPr>
              <a:t>collection</a:t>
            </a:r>
            <a:endParaRPr lang="pl-PL" sz="2800" b="1" cap="all" dirty="0" smtClean="0">
              <a:solidFill>
                <a:srgbClr val="333C70"/>
              </a:solidFill>
            </a:endParaRPr>
          </a:p>
          <a:p>
            <a:r>
              <a:rPr lang="pl-PL" sz="2800" b="1" cap="all" dirty="0" err="1" smtClean="0">
                <a:solidFill>
                  <a:srgbClr val="333C70"/>
                </a:solidFill>
              </a:rPr>
              <a:t>Department</a:t>
            </a:r>
            <a:endParaRPr lang="pl-PL" sz="2800" cap="all" dirty="0">
              <a:solidFill>
                <a:srgbClr val="333C7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69272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8547" y="0"/>
            <a:ext cx="6703454" cy="6858000"/>
          </a:xfrm>
          <a:prstGeom prst="rect">
            <a:avLst/>
          </a:prstGeom>
        </p:spPr>
      </p:pic>
      <p:sp>
        <p:nvSpPr>
          <p:cNvPr id="38" name="Dowolny kształt: kształt 37"/>
          <p:cNvSpPr/>
          <p:nvPr/>
        </p:nvSpPr>
        <p:spPr>
          <a:xfrm>
            <a:off x="2" y="0"/>
            <a:ext cx="6777786" cy="6858000"/>
          </a:xfrm>
          <a:custGeom>
            <a:avLst/>
            <a:gdLst>
              <a:gd name="connsiteX0" fmla="*/ 0 w 9712287"/>
              <a:gd name="connsiteY0" fmla="*/ 0 h 6858000"/>
              <a:gd name="connsiteX1" fmla="*/ 6216502 w 9712287"/>
              <a:gd name="connsiteY1" fmla="*/ 0 h 6858000"/>
              <a:gd name="connsiteX2" fmla="*/ 9712287 w 9712287"/>
              <a:gd name="connsiteY2" fmla="*/ 0 h 6858000"/>
              <a:gd name="connsiteX3" fmla="*/ 9661604 w 9712287"/>
              <a:gd name="connsiteY3" fmla="*/ 15733 h 6858000"/>
              <a:gd name="connsiteX4" fmla="*/ 9484240 w 9712287"/>
              <a:gd name="connsiteY4" fmla="*/ 283312 h 6858000"/>
              <a:gd name="connsiteX5" fmla="*/ 9484240 w 9712287"/>
              <a:gd name="connsiteY5" fmla="*/ 563312 h 6858000"/>
              <a:gd name="connsiteX6" fmla="*/ 9484241 w 9712287"/>
              <a:gd name="connsiteY6" fmla="*/ 563317 h 6858000"/>
              <a:gd name="connsiteX7" fmla="*/ 9484241 w 9712287"/>
              <a:gd name="connsiteY7" fmla="*/ 6167118 h 6858000"/>
              <a:gd name="connsiteX8" fmla="*/ 9484241 w 9712287"/>
              <a:gd name="connsiteY8" fmla="*/ 6457506 h 6858000"/>
              <a:gd name="connsiteX9" fmla="*/ 9484241 w 9712287"/>
              <a:gd name="connsiteY9" fmla="*/ 6688088 h 6858000"/>
              <a:gd name="connsiteX10" fmla="*/ 9314329 w 9712287"/>
              <a:gd name="connsiteY10" fmla="*/ 6858000 h 6858000"/>
              <a:gd name="connsiteX11" fmla="*/ 9085940 w 9712287"/>
              <a:gd name="connsiteY11" fmla="*/ 6858000 h 6858000"/>
              <a:gd name="connsiteX12" fmla="*/ 5974012 w 9712287"/>
              <a:gd name="connsiteY12" fmla="*/ 6858000 h 6858000"/>
              <a:gd name="connsiteX13" fmla="*/ 0 w 9712287"/>
              <a:gd name="connsiteY1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9712287" h="6858000">
                <a:moveTo>
                  <a:pt x="0" y="0"/>
                </a:moveTo>
                <a:lnTo>
                  <a:pt x="6216502" y="0"/>
                </a:lnTo>
                <a:lnTo>
                  <a:pt x="9712287" y="0"/>
                </a:lnTo>
                <a:lnTo>
                  <a:pt x="9661604" y="15733"/>
                </a:lnTo>
                <a:cubicBezTo>
                  <a:pt x="9557375" y="59818"/>
                  <a:pt x="9484240" y="163025"/>
                  <a:pt x="9484240" y="283312"/>
                </a:cubicBezTo>
                <a:lnTo>
                  <a:pt x="9484240" y="563312"/>
                </a:lnTo>
                <a:lnTo>
                  <a:pt x="9484241" y="563317"/>
                </a:lnTo>
                <a:lnTo>
                  <a:pt x="9484241" y="6167118"/>
                </a:lnTo>
                <a:lnTo>
                  <a:pt x="9484241" y="6457506"/>
                </a:lnTo>
                <a:lnTo>
                  <a:pt x="9484241" y="6688088"/>
                </a:lnTo>
                <a:cubicBezTo>
                  <a:pt x="9484241" y="6781928"/>
                  <a:pt x="9408169" y="6858000"/>
                  <a:pt x="9314329" y="6858000"/>
                </a:cubicBezTo>
                <a:lnTo>
                  <a:pt x="9085940" y="6858000"/>
                </a:lnTo>
                <a:lnTo>
                  <a:pt x="5974012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333C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9" name="pole tekstowe 38"/>
          <p:cNvSpPr txBox="1"/>
          <p:nvPr/>
        </p:nvSpPr>
        <p:spPr>
          <a:xfrm>
            <a:off x="699545" y="2154826"/>
            <a:ext cx="5056363" cy="386441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You </a:t>
            </a:r>
            <a:r>
              <a:rPr lang="pl-PL" dirty="0" err="1" smtClean="0">
                <a:solidFill>
                  <a:schemeClr val="bg1"/>
                </a:solidFill>
              </a:rPr>
              <a:t>can</a:t>
            </a:r>
            <a:r>
              <a:rPr lang="pl-PL" dirty="0" smtClean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find </a:t>
            </a:r>
            <a:r>
              <a:rPr lang="en-US" dirty="0">
                <a:solidFill>
                  <a:schemeClr val="bg1"/>
                </a:solidFill>
              </a:rPr>
              <a:t>the American Corner Library on the second floor of the BUŁ building</a:t>
            </a:r>
            <a:r>
              <a:rPr lang="en-US" dirty="0" smtClean="0">
                <a:solidFill>
                  <a:schemeClr val="bg1"/>
                </a:solidFill>
              </a:rPr>
              <a:t>.</a:t>
            </a:r>
            <a:r>
              <a:rPr lang="pl-PL" dirty="0" smtClean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It </a:t>
            </a:r>
            <a:r>
              <a:rPr lang="en-US" dirty="0">
                <a:solidFill>
                  <a:schemeClr val="bg1"/>
                </a:solidFill>
              </a:rPr>
              <a:t>provides books, board </a:t>
            </a:r>
            <a:r>
              <a:rPr lang="en-US" dirty="0" smtClean="0">
                <a:solidFill>
                  <a:schemeClr val="bg1"/>
                </a:solidFill>
              </a:rPr>
              <a:t>games </a:t>
            </a:r>
            <a:r>
              <a:rPr lang="en-US" dirty="0">
                <a:solidFill>
                  <a:schemeClr val="bg1"/>
                </a:solidFill>
              </a:rPr>
              <a:t>and newspapers in English, information about the US economy, history, and culture. </a:t>
            </a:r>
            <a:endParaRPr lang="pl-PL" dirty="0" smtClean="0">
              <a:solidFill>
                <a:schemeClr val="bg1"/>
              </a:solidFill>
            </a:endParaRPr>
          </a:p>
          <a:p>
            <a:endParaRPr lang="pl-PL" dirty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You </a:t>
            </a:r>
            <a:r>
              <a:rPr lang="en-US" dirty="0">
                <a:solidFill>
                  <a:schemeClr val="bg1"/>
                </a:solidFill>
              </a:rPr>
              <a:t>can search collections available </a:t>
            </a:r>
            <a:r>
              <a:rPr lang="pl-PL" dirty="0" smtClean="0">
                <a:solidFill>
                  <a:schemeClr val="bg1"/>
                </a:solidFill>
              </a:rPr>
              <a:t>in the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American Corner in the </a:t>
            </a:r>
            <a:r>
              <a:rPr lang="pl-PL" dirty="0" smtClean="0">
                <a:solidFill>
                  <a:schemeClr val="bg1"/>
                </a:solidFill>
              </a:rPr>
              <a:t>Library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Catalog (see the </a:t>
            </a:r>
            <a:r>
              <a:rPr lang="en-US" dirty="0" smtClean="0">
                <a:solidFill>
                  <a:schemeClr val="bg1"/>
                </a:solidFill>
              </a:rPr>
              <a:t>„</a:t>
            </a:r>
            <a:r>
              <a:rPr lang="pl-PL" dirty="0" smtClean="0">
                <a:solidFill>
                  <a:schemeClr val="bg1"/>
                </a:solidFill>
              </a:rPr>
              <a:t>Library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Catalog" video</a:t>
            </a:r>
            <a:r>
              <a:rPr lang="en-US" dirty="0" smtClean="0">
                <a:solidFill>
                  <a:schemeClr val="bg1"/>
                </a:solidFill>
              </a:rPr>
              <a:t>).</a:t>
            </a:r>
            <a:endParaRPr lang="pl-PL" dirty="0" smtClean="0">
              <a:solidFill>
                <a:schemeClr val="bg1"/>
              </a:solidFill>
            </a:endParaRPr>
          </a:p>
          <a:p>
            <a:endParaRPr lang="pl-PL" dirty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You </a:t>
            </a:r>
            <a:r>
              <a:rPr lang="en-US" dirty="0">
                <a:solidFill>
                  <a:schemeClr val="bg1"/>
                </a:solidFill>
              </a:rPr>
              <a:t>can find more information about the events and activities of the AC Library on its FB profile.</a:t>
            </a:r>
            <a:endParaRPr lang="pl-PL" dirty="0">
              <a:solidFill>
                <a:schemeClr val="bg1"/>
              </a:solidFill>
            </a:endParaRPr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6762" y="368300"/>
            <a:ext cx="767251" cy="801605"/>
          </a:xfrm>
          <a:prstGeom prst="rect">
            <a:avLst/>
          </a:prstGeom>
        </p:spPr>
      </p:pic>
      <p:sp>
        <p:nvSpPr>
          <p:cNvPr id="8" name="pole tekstowe 18"/>
          <p:cNvSpPr txBox="1"/>
          <p:nvPr/>
        </p:nvSpPr>
        <p:spPr>
          <a:xfrm>
            <a:off x="699545" y="860862"/>
            <a:ext cx="4479043" cy="6180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pl-PL" sz="2800" b="1" cap="all" dirty="0">
                <a:solidFill>
                  <a:schemeClr val="bg1"/>
                </a:solidFill>
              </a:rPr>
              <a:t>American </a:t>
            </a:r>
            <a:r>
              <a:rPr lang="pl-PL" sz="2800" b="1" cap="all" dirty="0" err="1">
                <a:solidFill>
                  <a:schemeClr val="bg1"/>
                </a:solidFill>
              </a:rPr>
              <a:t>corner</a:t>
            </a:r>
            <a:endParaRPr lang="pl-PL" sz="2800" b="1" cap="al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56560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37" b="6116"/>
          <a:stretch/>
        </p:blipFill>
        <p:spPr>
          <a:xfrm>
            <a:off x="6035040" y="0"/>
            <a:ext cx="6156960" cy="6876000"/>
          </a:xfrm>
          <a:prstGeom prst="rect">
            <a:avLst/>
          </a:prstGeom>
        </p:spPr>
      </p:pic>
      <p:sp>
        <p:nvSpPr>
          <p:cNvPr id="8" name="Dowolny kształt: kształt 7"/>
          <p:cNvSpPr/>
          <p:nvPr/>
        </p:nvSpPr>
        <p:spPr>
          <a:xfrm>
            <a:off x="9774" y="0"/>
            <a:ext cx="6410278" cy="6858000"/>
          </a:xfrm>
          <a:custGeom>
            <a:avLst/>
            <a:gdLst>
              <a:gd name="connsiteX0" fmla="*/ 0 w 6295888"/>
              <a:gd name="connsiteY0" fmla="*/ 0 h 6858000"/>
              <a:gd name="connsiteX1" fmla="*/ 2917466 w 6295888"/>
              <a:gd name="connsiteY1" fmla="*/ 0 h 6858000"/>
              <a:gd name="connsiteX2" fmla="*/ 6295888 w 6295888"/>
              <a:gd name="connsiteY2" fmla="*/ 0 h 6858000"/>
              <a:gd name="connsiteX3" fmla="*/ 6246907 w 6295888"/>
              <a:gd name="connsiteY3" fmla="*/ 15733 h 6858000"/>
              <a:gd name="connsiteX4" fmla="*/ 6075497 w 6295888"/>
              <a:gd name="connsiteY4" fmla="*/ 283312 h 6858000"/>
              <a:gd name="connsiteX5" fmla="*/ 6075497 w 6295888"/>
              <a:gd name="connsiteY5" fmla="*/ 563312 h 6858000"/>
              <a:gd name="connsiteX6" fmla="*/ 6075498 w 6295888"/>
              <a:gd name="connsiteY6" fmla="*/ 563317 h 6858000"/>
              <a:gd name="connsiteX7" fmla="*/ 6075498 w 6295888"/>
              <a:gd name="connsiteY7" fmla="*/ 6167118 h 6858000"/>
              <a:gd name="connsiteX8" fmla="*/ 6075498 w 6295888"/>
              <a:gd name="connsiteY8" fmla="*/ 6457506 h 6858000"/>
              <a:gd name="connsiteX9" fmla="*/ 6075498 w 6295888"/>
              <a:gd name="connsiteY9" fmla="*/ 6688088 h 6858000"/>
              <a:gd name="connsiteX10" fmla="*/ 5911290 w 6295888"/>
              <a:gd name="connsiteY10" fmla="*/ 6858000 h 6858000"/>
              <a:gd name="connsiteX11" fmla="*/ 5690569 w 6295888"/>
              <a:gd name="connsiteY11" fmla="*/ 6858000 h 6858000"/>
              <a:gd name="connsiteX12" fmla="*/ 2683117 w 6295888"/>
              <a:gd name="connsiteY12" fmla="*/ 6858000 h 6858000"/>
              <a:gd name="connsiteX13" fmla="*/ 0 w 6295888"/>
              <a:gd name="connsiteY1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6295888" h="6858000">
                <a:moveTo>
                  <a:pt x="0" y="0"/>
                </a:moveTo>
                <a:lnTo>
                  <a:pt x="2917466" y="0"/>
                </a:lnTo>
                <a:lnTo>
                  <a:pt x="6295888" y="0"/>
                </a:lnTo>
                <a:lnTo>
                  <a:pt x="6246907" y="15733"/>
                </a:lnTo>
                <a:cubicBezTo>
                  <a:pt x="6146177" y="59818"/>
                  <a:pt x="6075497" y="163025"/>
                  <a:pt x="6075497" y="283312"/>
                </a:cubicBezTo>
                <a:lnTo>
                  <a:pt x="6075497" y="563312"/>
                </a:lnTo>
                <a:lnTo>
                  <a:pt x="6075498" y="563317"/>
                </a:lnTo>
                <a:lnTo>
                  <a:pt x="6075498" y="6167118"/>
                </a:lnTo>
                <a:lnTo>
                  <a:pt x="6075498" y="6457506"/>
                </a:lnTo>
                <a:lnTo>
                  <a:pt x="6075498" y="6688088"/>
                </a:lnTo>
                <a:cubicBezTo>
                  <a:pt x="6075498" y="6781928"/>
                  <a:pt x="6001980" y="6858000"/>
                  <a:pt x="5911290" y="6858000"/>
                </a:cubicBezTo>
                <a:lnTo>
                  <a:pt x="5690569" y="6858000"/>
                </a:lnTo>
                <a:lnTo>
                  <a:pt x="268311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pole tekstowe 1"/>
          <p:cNvSpPr txBox="1"/>
          <p:nvPr/>
        </p:nvSpPr>
        <p:spPr>
          <a:xfrm>
            <a:off x="648645" y="1009871"/>
            <a:ext cx="4915742" cy="54592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ts val="2100"/>
              </a:lnSpc>
            </a:pPr>
            <a:endParaRPr lang="pl-PL" dirty="0">
              <a:solidFill>
                <a:srgbClr val="333C70"/>
              </a:solidFill>
            </a:endParaRPr>
          </a:p>
          <a:p>
            <a:endParaRPr lang="pl-PL" dirty="0">
              <a:solidFill>
                <a:srgbClr val="333C70"/>
              </a:solidFill>
            </a:endParaRPr>
          </a:p>
          <a:p>
            <a:r>
              <a:rPr lang="en-US" b="1" dirty="0">
                <a:solidFill>
                  <a:srgbClr val="333C70"/>
                </a:solidFill>
              </a:rPr>
              <a:t>ROOMS FOR INDIVIDUAL WORK</a:t>
            </a:r>
            <a:r>
              <a:rPr lang="en-US" dirty="0">
                <a:solidFill>
                  <a:srgbClr val="333C70"/>
                </a:solidFill>
              </a:rPr>
              <a:t> are on the second floor with free access. You can book them through the reader's account in the </a:t>
            </a:r>
            <a:r>
              <a:rPr lang="pl-PL" dirty="0" smtClean="0">
                <a:solidFill>
                  <a:srgbClr val="333C70"/>
                </a:solidFill>
              </a:rPr>
              <a:t>Library</a:t>
            </a:r>
            <a:r>
              <a:rPr lang="en-US" dirty="0" smtClean="0">
                <a:solidFill>
                  <a:srgbClr val="333C70"/>
                </a:solidFill>
              </a:rPr>
              <a:t> </a:t>
            </a:r>
            <a:r>
              <a:rPr lang="en-US" dirty="0">
                <a:solidFill>
                  <a:srgbClr val="333C70"/>
                </a:solidFill>
              </a:rPr>
              <a:t>Catalog</a:t>
            </a:r>
            <a:r>
              <a:rPr lang="en-US" dirty="0" smtClean="0">
                <a:solidFill>
                  <a:srgbClr val="333C70"/>
                </a:solidFill>
              </a:rPr>
              <a:t>.</a:t>
            </a:r>
            <a:endParaRPr lang="pl-PL" dirty="0" smtClean="0">
              <a:solidFill>
                <a:srgbClr val="333C70"/>
              </a:solidFill>
            </a:endParaRPr>
          </a:p>
          <a:p>
            <a:endParaRPr lang="pl-PL" dirty="0">
              <a:solidFill>
                <a:srgbClr val="333C70"/>
              </a:solidFill>
            </a:endParaRPr>
          </a:p>
          <a:p>
            <a:r>
              <a:rPr lang="en-US" b="1" dirty="0" smtClean="0">
                <a:solidFill>
                  <a:srgbClr val="333C70"/>
                </a:solidFill>
              </a:rPr>
              <a:t>STUDY </a:t>
            </a:r>
            <a:r>
              <a:rPr lang="en-US" b="1" dirty="0">
                <a:solidFill>
                  <a:srgbClr val="333C70"/>
                </a:solidFill>
              </a:rPr>
              <a:t>ROOM FOR A PARENT WITH A CHILD </a:t>
            </a:r>
            <a:r>
              <a:rPr lang="pl-PL" dirty="0" err="1" smtClean="0">
                <a:solidFill>
                  <a:srgbClr val="333C70"/>
                </a:solidFill>
              </a:rPr>
              <a:t>can</a:t>
            </a:r>
            <a:r>
              <a:rPr lang="pl-PL" dirty="0" smtClean="0">
                <a:solidFill>
                  <a:srgbClr val="333C70"/>
                </a:solidFill>
              </a:rPr>
              <a:t> be</a:t>
            </a:r>
            <a:r>
              <a:rPr lang="en-US" dirty="0" smtClean="0">
                <a:solidFill>
                  <a:srgbClr val="333C70"/>
                </a:solidFill>
              </a:rPr>
              <a:t> f</a:t>
            </a:r>
            <a:r>
              <a:rPr lang="pl-PL" dirty="0" err="1" smtClean="0">
                <a:solidFill>
                  <a:srgbClr val="333C70"/>
                </a:solidFill>
              </a:rPr>
              <a:t>ou</a:t>
            </a:r>
            <a:r>
              <a:rPr lang="en-US" dirty="0" err="1" smtClean="0">
                <a:solidFill>
                  <a:srgbClr val="333C70"/>
                </a:solidFill>
              </a:rPr>
              <a:t>nd</a:t>
            </a:r>
            <a:r>
              <a:rPr lang="en-US" dirty="0" smtClean="0">
                <a:solidFill>
                  <a:srgbClr val="333C70"/>
                </a:solidFill>
              </a:rPr>
              <a:t> </a:t>
            </a:r>
            <a:r>
              <a:rPr lang="en-US" dirty="0">
                <a:solidFill>
                  <a:srgbClr val="333C70"/>
                </a:solidFill>
              </a:rPr>
              <a:t>in the hall on the second floor of BUŁ. There </a:t>
            </a:r>
            <a:r>
              <a:rPr lang="pl-PL" dirty="0" err="1" smtClean="0">
                <a:solidFill>
                  <a:srgbClr val="333C70"/>
                </a:solidFill>
              </a:rPr>
              <a:t>are</a:t>
            </a:r>
            <a:r>
              <a:rPr lang="en-US" dirty="0" smtClean="0">
                <a:solidFill>
                  <a:srgbClr val="333C70"/>
                </a:solidFill>
              </a:rPr>
              <a:t> </a:t>
            </a:r>
            <a:r>
              <a:rPr lang="en-US" dirty="0">
                <a:solidFill>
                  <a:srgbClr val="333C70"/>
                </a:solidFill>
              </a:rPr>
              <a:t>specially adapted furniture, books and educational toys there. It has two workplaces for parents. You can book the place by phone</a:t>
            </a:r>
            <a:r>
              <a:rPr lang="en-US" dirty="0" smtClean="0">
                <a:solidFill>
                  <a:srgbClr val="333C70"/>
                </a:solidFill>
              </a:rPr>
              <a:t>.</a:t>
            </a:r>
            <a:endParaRPr lang="pl-PL" dirty="0" smtClean="0">
              <a:solidFill>
                <a:srgbClr val="333C70"/>
              </a:solidFill>
            </a:endParaRPr>
          </a:p>
          <a:p>
            <a:endParaRPr lang="pl-PL" dirty="0">
              <a:solidFill>
                <a:srgbClr val="333C70"/>
              </a:solidFill>
            </a:endParaRPr>
          </a:p>
          <a:p>
            <a:r>
              <a:rPr lang="en-US" dirty="0" smtClean="0">
                <a:solidFill>
                  <a:srgbClr val="333C70"/>
                </a:solidFill>
              </a:rPr>
              <a:t>The </a:t>
            </a:r>
            <a:r>
              <a:rPr lang="en-US" b="1" dirty="0">
                <a:solidFill>
                  <a:srgbClr val="333C70"/>
                </a:solidFill>
              </a:rPr>
              <a:t>COWORKING ZONE </a:t>
            </a:r>
            <a:r>
              <a:rPr lang="en-US" dirty="0" smtClean="0">
                <a:solidFill>
                  <a:srgbClr val="333C70"/>
                </a:solidFill>
              </a:rPr>
              <a:t>is </a:t>
            </a:r>
            <a:r>
              <a:rPr lang="pl-PL" dirty="0" err="1" smtClean="0">
                <a:solidFill>
                  <a:srgbClr val="333C70"/>
                </a:solidFill>
              </a:rPr>
              <a:t>located</a:t>
            </a:r>
            <a:r>
              <a:rPr lang="pl-PL" dirty="0" smtClean="0">
                <a:solidFill>
                  <a:srgbClr val="333C70"/>
                </a:solidFill>
              </a:rPr>
              <a:t> </a:t>
            </a:r>
            <a:r>
              <a:rPr lang="en-US" dirty="0" smtClean="0">
                <a:solidFill>
                  <a:srgbClr val="333C70"/>
                </a:solidFill>
              </a:rPr>
              <a:t>on </a:t>
            </a:r>
            <a:r>
              <a:rPr lang="en-US" dirty="0">
                <a:solidFill>
                  <a:srgbClr val="333C70"/>
                </a:solidFill>
              </a:rPr>
              <a:t>the ground floor of BUŁ on the left side of the Lending Department. It is available to all </a:t>
            </a:r>
            <a:r>
              <a:rPr lang="pl-PL" dirty="0" smtClean="0">
                <a:solidFill>
                  <a:srgbClr val="333C70"/>
                </a:solidFill>
              </a:rPr>
              <a:t>the </a:t>
            </a:r>
            <a:r>
              <a:rPr lang="en-US" dirty="0" smtClean="0">
                <a:solidFill>
                  <a:srgbClr val="333C70"/>
                </a:solidFill>
              </a:rPr>
              <a:t>users</a:t>
            </a:r>
            <a:r>
              <a:rPr lang="pl-PL" dirty="0" smtClean="0">
                <a:solidFill>
                  <a:srgbClr val="333C70"/>
                </a:solidFill>
              </a:rPr>
              <a:t> </a:t>
            </a:r>
            <a:r>
              <a:rPr lang="en-US" dirty="0" smtClean="0">
                <a:solidFill>
                  <a:srgbClr val="333C70"/>
                </a:solidFill>
              </a:rPr>
              <a:t>during </a:t>
            </a:r>
            <a:r>
              <a:rPr lang="en-US" dirty="0">
                <a:solidFill>
                  <a:srgbClr val="333C70"/>
                </a:solidFill>
              </a:rPr>
              <a:t>the Library's </a:t>
            </a:r>
            <a:r>
              <a:rPr lang="pl-PL" dirty="0" err="1" smtClean="0">
                <a:solidFill>
                  <a:srgbClr val="333C70"/>
                </a:solidFill>
              </a:rPr>
              <a:t>opening</a:t>
            </a:r>
            <a:r>
              <a:rPr lang="en-US" dirty="0" smtClean="0">
                <a:solidFill>
                  <a:srgbClr val="333C70"/>
                </a:solidFill>
              </a:rPr>
              <a:t> </a:t>
            </a:r>
            <a:r>
              <a:rPr lang="en-US" dirty="0">
                <a:solidFill>
                  <a:srgbClr val="333C70"/>
                </a:solidFill>
              </a:rPr>
              <a:t>hours.</a:t>
            </a:r>
            <a:r>
              <a:rPr lang="pl-PL" dirty="0">
                <a:solidFill>
                  <a:srgbClr val="333C70"/>
                </a:solidFill>
              </a:rPr>
              <a:t/>
            </a:r>
            <a:br>
              <a:rPr lang="pl-PL" dirty="0">
                <a:solidFill>
                  <a:srgbClr val="333C70"/>
                </a:solidFill>
              </a:rPr>
            </a:br>
            <a:endParaRPr lang="pl-PL" dirty="0">
              <a:solidFill>
                <a:srgbClr val="333C70"/>
              </a:solidFill>
            </a:endParaRPr>
          </a:p>
          <a:p>
            <a:pPr>
              <a:lnSpc>
                <a:spcPts val="2100"/>
              </a:lnSpc>
            </a:pPr>
            <a:endParaRPr lang="pl-PL" dirty="0">
              <a:solidFill>
                <a:srgbClr val="333C70"/>
              </a:solidFill>
            </a:endParaRPr>
          </a:p>
          <a:p>
            <a:pPr>
              <a:lnSpc>
                <a:spcPts val="2100"/>
              </a:lnSpc>
            </a:pPr>
            <a:endParaRPr lang="pl-PL" dirty="0">
              <a:solidFill>
                <a:srgbClr val="333C70"/>
              </a:solidFill>
            </a:endParaRPr>
          </a:p>
          <a:p>
            <a:pPr lvl="1">
              <a:spcAft>
                <a:spcPts val="1800"/>
              </a:spcAft>
            </a:pPr>
            <a:r>
              <a:rPr lang="pl-PL" sz="1400" dirty="0">
                <a:solidFill>
                  <a:srgbClr val="333C70"/>
                </a:solidFill>
              </a:rPr>
              <a:t>  </a:t>
            </a:r>
          </a:p>
        </p:txBody>
      </p:sp>
      <p:pic>
        <p:nvPicPr>
          <p:cNvPr id="10" name="Obraz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6762" y="368300"/>
            <a:ext cx="767251" cy="801605"/>
          </a:xfrm>
          <a:prstGeom prst="rect">
            <a:avLst/>
          </a:prstGeom>
        </p:spPr>
      </p:pic>
      <p:sp>
        <p:nvSpPr>
          <p:cNvPr id="11" name="pole tekstowe 10"/>
          <p:cNvSpPr txBox="1"/>
          <p:nvPr/>
        </p:nvSpPr>
        <p:spPr>
          <a:xfrm>
            <a:off x="648645" y="507003"/>
            <a:ext cx="4828130" cy="87649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l-PL" altLang="pl-PL" sz="2800" b="1" cap="all" dirty="0" err="1">
                <a:solidFill>
                  <a:srgbClr val="333C70"/>
                </a:solidFill>
              </a:rPr>
              <a:t>Spaces</a:t>
            </a:r>
            <a:r>
              <a:rPr lang="pl-PL" altLang="pl-PL" sz="2800" b="1" cap="all" dirty="0">
                <a:solidFill>
                  <a:srgbClr val="333C70"/>
                </a:solidFill>
              </a:rPr>
              <a:t> for </a:t>
            </a:r>
            <a:r>
              <a:rPr lang="pl-PL" altLang="pl-PL" sz="2800" b="1" cap="all" dirty="0" err="1">
                <a:solidFill>
                  <a:srgbClr val="333C70"/>
                </a:solidFill>
              </a:rPr>
              <a:t>individual</a:t>
            </a:r>
            <a:r>
              <a:rPr lang="pl-PL" altLang="pl-PL" sz="2800" b="1" cap="all" dirty="0">
                <a:solidFill>
                  <a:srgbClr val="333C70"/>
                </a:solidFill>
              </a:rPr>
              <a:t> </a:t>
            </a:r>
            <a:r>
              <a:rPr lang="pl-PL" altLang="pl-PL" sz="2800" b="1" cap="all" dirty="0" smtClean="0">
                <a:solidFill>
                  <a:srgbClr val="333C70"/>
                </a:solidFill>
              </a:rPr>
              <a:t/>
            </a:r>
            <a:br>
              <a:rPr lang="pl-PL" altLang="pl-PL" sz="2800" b="1" cap="all" dirty="0" smtClean="0">
                <a:solidFill>
                  <a:srgbClr val="333C70"/>
                </a:solidFill>
              </a:rPr>
            </a:br>
            <a:r>
              <a:rPr lang="pl-PL" altLang="pl-PL" sz="2800" b="1" cap="all" dirty="0" smtClean="0">
                <a:solidFill>
                  <a:srgbClr val="333C70"/>
                </a:solidFill>
              </a:rPr>
              <a:t>and </a:t>
            </a:r>
            <a:r>
              <a:rPr lang="pl-PL" altLang="pl-PL" sz="2800" b="1" cap="all" dirty="0" err="1">
                <a:solidFill>
                  <a:srgbClr val="333C70"/>
                </a:solidFill>
              </a:rPr>
              <a:t>group</a:t>
            </a:r>
            <a:r>
              <a:rPr lang="pl-PL" altLang="pl-PL" sz="2800" b="1" cap="all" dirty="0">
                <a:solidFill>
                  <a:srgbClr val="333C70"/>
                </a:solidFill>
              </a:rPr>
              <a:t> learning </a:t>
            </a:r>
          </a:p>
        </p:txBody>
      </p:sp>
    </p:spTree>
    <p:extLst>
      <p:ext uri="{BB962C8B-B14F-4D97-AF65-F5344CB8AC3E}">
        <p14:creationId xmlns:p14="http://schemas.microsoft.com/office/powerpoint/2010/main" val="9421667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 preferRelativeResize="0"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" r="487"/>
          <a:stretch/>
        </p:blipFill>
        <p:spPr>
          <a:xfrm>
            <a:off x="-7" y="1"/>
            <a:ext cx="12191999" cy="7643453"/>
          </a:xfrm>
          <a:prstGeom prst="rect">
            <a:avLst/>
          </a:prstGeom>
        </p:spPr>
      </p:pic>
      <p:sp>
        <p:nvSpPr>
          <p:cNvPr id="19" name="Dowolny kształt: kształt 18"/>
          <p:cNvSpPr/>
          <p:nvPr/>
        </p:nvSpPr>
        <p:spPr>
          <a:xfrm>
            <a:off x="-15" y="4053508"/>
            <a:ext cx="12192007" cy="3589946"/>
          </a:xfrm>
          <a:custGeom>
            <a:avLst/>
            <a:gdLst>
              <a:gd name="connsiteX0" fmla="*/ 12192007 w 12192007"/>
              <a:gd name="connsiteY0" fmla="*/ 0 h 3589946"/>
              <a:gd name="connsiteX1" fmla="*/ 12192007 w 12192007"/>
              <a:gd name="connsiteY1" fmla="*/ 3190377 h 3589946"/>
              <a:gd name="connsiteX2" fmla="*/ 12192004 w 12192007"/>
              <a:gd name="connsiteY2" fmla="*/ 3190377 h 3589946"/>
              <a:gd name="connsiteX3" fmla="*/ 12192004 w 12192007"/>
              <a:gd name="connsiteY3" fmla="*/ 3589946 h 3589946"/>
              <a:gd name="connsiteX4" fmla="*/ 4 w 12192007"/>
              <a:gd name="connsiteY4" fmla="*/ 3589946 h 3589946"/>
              <a:gd name="connsiteX5" fmla="*/ 4 w 12192007"/>
              <a:gd name="connsiteY5" fmla="*/ 3190377 h 3589946"/>
              <a:gd name="connsiteX6" fmla="*/ 0 w 12192007"/>
              <a:gd name="connsiteY6" fmla="*/ 3190377 h 3589946"/>
              <a:gd name="connsiteX7" fmla="*/ 0 w 12192007"/>
              <a:gd name="connsiteY7" fmla="*/ 384598 h 3589946"/>
              <a:gd name="connsiteX8" fmla="*/ 15733 w 12192007"/>
              <a:gd name="connsiteY8" fmla="*/ 335617 h 3589946"/>
              <a:gd name="connsiteX9" fmla="*/ 283312 w 12192007"/>
              <a:gd name="connsiteY9" fmla="*/ 164207 h 3589946"/>
              <a:gd name="connsiteX10" fmla="*/ 563312 w 12192007"/>
              <a:gd name="connsiteY10" fmla="*/ 164207 h 3589946"/>
              <a:gd name="connsiteX11" fmla="*/ 563317 w 12192007"/>
              <a:gd name="connsiteY11" fmla="*/ 164208 h 3589946"/>
              <a:gd name="connsiteX12" fmla="*/ 5617313 w 12192007"/>
              <a:gd name="connsiteY12" fmla="*/ 164208 h 3589946"/>
              <a:gd name="connsiteX13" fmla="*/ 5617319 w 12192007"/>
              <a:gd name="connsiteY13" fmla="*/ 164207 h 3589946"/>
              <a:gd name="connsiteX14" fmla="*/ 5897319 w 12192007"/>
              <a:gd name="connsiteY14" fmla="*/ 164207 h 3589946"/>
              <a:gd name="connsiteX15" fmla="*/ 5897324 w 12192007"/>
              <a:gd name="connsiteY15" fmla="*/ 164208 h 3589946"/>
              <a:gd name="connsiteX16" fmla="*/ 6167118 w 12192007"/>
              <a:gd name="connsiteY16" fmla="*/ 164208 h 3589946"/>
              <a:gd name="connsiteX17" fmla="*/ 6457506 w 12192007"/>
              <a:gd name="connsiteY17" fmla="*/ 164208 h 3589946"/>
              <a:gd name="connsiteX18" fmla="*/ 6531433 w 12192007"/>
              <a:gd name="connsiteY18" fmla="*/ 164208 h 3589946"/>
              <a:gd name="connsiteX19" fmla="*/ 11501125 w 12192007"/>
              <a:gd name="connsiteY19" fmla="*/ 164208 h 3589946"/>
              <a:gd name="connsiteX20" fmla="*/ 11791513 w 12192007"/>
              <a:gd name="connsiteY20" fmla="*/ 164208 h 3589946"/>
              <a:gd name="connsiteX21" fmla="*/ 12022095 w 12192007"/>
              <a:gd name="connsiteY21" fmla="*/ 164208 h 3589946"/>
              <a:gd name="connsiteX22" fmla="*/ 12192007 w 12192007"/>
              <a:gd name="connsiteY22" fmla="*/ 0 h 35899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2007" h="3589946">
                <a:moveTo>
                  <a:pt x="12192007" y="0"/>
                </a:moveTo>
                <a:lnTo>
                  <a:pt x="12192007" y="3190377"/>
                </a:lnTo>
                <a:lnTo>
                  <a:pt x="12192004" y="3190377"/>
                </a:lnTo>
                <a:lnTo>
                  <a:pt x="12192004" y="3589946"/>
                </a:lnTo>
                <a:lnTo>
                  <a:pt x="4" y="3589946"/>
                </a:lnTo>
                <a:lnTo>
                  <a:pt x="4" y="3190377"/>
                </a:lnTo>
                <a:lnTo>
                  <a:pt x="0" y="3190377"/>
                </a:lnTo>
                <a:lnTo>
                  <a:pt x="0" y="384598"/>
                </a:lnTo>
                <a:lnTo>
                  <a:pt x="15733" y="335617"/>
                </a:lnTo>
                <a:cubicBezTo>
                  <a:pt x="59818" y="234887"/>
                  <a:pt x="163025" y="164207"/>
                  <a:pt x="283312" y="164207"/>
                </a:cubicBezTo>
                <a:lnTo>
                  <a:pt x="563312" y="164207"/>
                </a:lnTo>
                <a:lnTo>
                  <a:pt x="563317" y="164208"/>
                </a:lnTo>
                <a:lnTo>
                  <a:pt x="5617313" y="164208"/>
                </a:lnTo>
                <a:lnTo>
                  <a:pt x="5617319" y="164207"/>
                </a:lnTo>
                <a:lnTo>
                  <a:pt x="5897319" y="164207"/>
                </a:lnTo>
                <a:lnTo>
                  <a:pt x="5897324" y="164208"/>
                </a:lnTo>
                <a:lnTo>
                  <a:pt x="6167118" y="164208"/>
                </a:lnTo>
                <a:lnTo>
                  <a:pt x="6457506" y="164208"/>
                </a:lnTo>
                <a:lnTo>
                  <a:pt x="6531433" y="164208"/>
                </a:lnTo>
                <a:lnTo>
                  <a:pt x="11501125" y="164208"/>
                </a:lnTo>
                <a:lnTo>
                  <a:pt x="11791513" y="164208"/>
                </a:lnTo>
                <a:lnTo>
                  <a:pt x="12022095" y="164208"/>
                </a:lnTo>
                <a:cubicBezTo>
                  <a:pt x="12115935" y="164208"/>
                  <a:pt x="12192007" y="90690"/>
                  <a:pt x="1219200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v</a:t>
            </a:r>
          </a:p>
        </p:txBody>
      </p:sp>
      <p:sp>
        <p:nvSpPr>
          <p:cNvPr id="9" name="pole tekstowe 8"/>
          <p:cNvSpPr txBox="1"/>
          <p:nvPr/>
        </p:nvSpPr>
        <p:spPr>
          <a:xfrm>
            <a:off x="631740" y="5021070"/>
            <a:ext cx="8608513" cy="275260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ts val="2100"/>
              </a:lnSpc>
            </a:pPr>
            <a:r>
              <a:rPr lang="pl-PL" sz="2800" b="1" cap="all" dirty="0" smtClean="0">
                <a:solidFill>
                  <a:srgbClr val="333C70"/>
                </a:solidFill>
              </a:rPr>
              <a:t>Library </a:t>
            </a:r>
            <a:r>
              <a:rPr lang="pl-PL" sz="2800" b="1" cap="all" dirty="0" err="1" smtClean="0">
                <a:solidFill>
                  <a:srgbClr val="333C70"/>
                </a:solidFill>
              </a:rPr>
              <a:t>regulations</a:t>
            </a:r>
            <a:endParaRPr lang="pl-PL" sz="2800" b="1" cap="all" dirty="0">
              <a:solidFill>
                <a:srgbClr val="333C70"/>
              </a:solidFill>
            </a:endParaRPr>
          </a:p>
          <a:p>
            <a:pPr>
              <a:lnSpc>
                <a:spcPts val="2100"/>
              </a:lnSpc>
            </a:pPr>
            <a:endParaRPr lang="pl-PL" dirty="0">
              <a:solidFill>
                <a:srgbClr val="333C70"/>
              </a:solidFill>
            </a:endParaRPr>
          </a:p>
          <a:p>
            <a:pPr>
              <a:lnSpc>
                <a:spcPts val="2100"/>
              </a:lnSpc>
            </a:pPr>
            <a:r>
              <a:rPr lang="en-US" dirty="0">
                <a:solidFill>
                  <a:srgbClr val="333C70"/>
                </a:solidFill>
              </a:rPr>
              <a:t>Before visiting BUŁ, you are </a:t>
            </a:r>
            <a:r>
              <a:rPr lang="pl-PL" dirty="0" err="1" smtClean="0">
                <a:solidFill>
                  <a:srgbClr val="333C70"/>
                </a:solidFill>
              </a:rPr>
              <a:t>required</a:t>
            </a:r>
            <a:r>
              <a:rPr lang="en-US" dirty="0" smtClean="0">
                <a:solidFill>
                  <a:srgbClr val="333C70"/>
                </a:solidFill>
              </a:rPr>
              <a:t> </a:t>
            </a:r>
            <a:r>
              <a:rPr lang="en-US" dirty="0">
                <a:solidFill>
                  <a:srgbClr val="333C70"/>
                </a:solidFill>
              </a:rPr>
              <a:t>to read the rules </a:t>
            </a:r>
            <a:r>
              <a:rPr lang="pl-PL" dirty="0" smtClean="0">
                <a:solidFill>
                  <a:srgbClr val="333C70"/>
                </a:solidFill>
              </a:rPr>
              <a:t>and </a:t>
            </a:r>
            <a:r>
              <a:rPr lang="en-US" dirty="0" smtClean="0">
                <a:solidFill>
                  <a:srgbClr val="333C70"/>
                </a:solidFill>
              </a:rPr>
              <a:t>regulations</a:t>
            </a:r>
            <a:r>
              <a:rPr lang="pl-PL" dirty="0" smtClean="0">
                <a:solidFill>
                  <a:srgbClr val="333C70"/>
                </a:solidFill>
              </a:rPr>
              <a:t> </a:t>
            </a:r>
            <a:r>
              <a:rPr lang="pl-PL" dirty="0" err="1" smtClean="0">
                <a:solidFill>
                  <a:srgbClr val="333C70"/>
                </a:solidFill>
              </a:rPr>
              <a:t>governing</a:t>
            </a:r>
            <a:r>
              <a:rPr lang="pl-PL" dirty="0" smtClean="0">
                <a:solidFill>
                  <a:srgbClr val="333C70"/>
                </a:solidFill>
              </a:rPr>
              <a:t> </a:t>
            </a:r>
            <a:r>
              <a:rPr lang="pl-PL" dirty="0" err="1" smtClean="0">
                <a:solidFill>
                  <a:srgbClr val="333C70"/>
                </a:solidFill>
              </a:rPr>
              <a:t>it</a:t>
            </a:r>
            <a:r>
              <a:rPr lang="pl-PL" dirty="0" smtClean="0">
                <a:solidFill>
                  <a:srgbClr val="333C70"/>
                </a:solidFill>
              </a:rPr>
              <a:t>.</a:t>
            </a:r>
            <a:r>
              <a:rPr lang="en-US" dirty="0" smtClean="0">
                <a:solidFill>
                  <a:srgbClr val="333C70"/>
                </a:solidFill>
              </a:rPr>
              <a:t> </a:t>
            </a:r>
            <a:r>
              <a:rPr lang="pl-PL" dirty="0" err="1" smtClean="0">
                <a:solidFill>
                  <a:srgbClr val="333C70"/>
                </a:solidFill>
              </a:rPr>
              <a:t>They</a:t>
            </a:r>
            <a:r>
              <a:rPr lang="pl-PL" dirty="0" smtClean="0">
                <a:solidFill>
                  <a:srgbClr val="333C70"/>
                </a:solidFill>
              </a:rPr>
              <a:t> </a:t>
            </a:r>
            <a:r>
              <a:rPr lang="en-US" dirty="0" smtClean="0">
                <a:solidFill>
                  <a:srgbClr val="333C70"/>
                </a:solidFill>
              </a:rPr>
              <a:t> </a:t>
            </a:r>
            <a:r>
              <a:rPr lang="en-US" dirty="0">
                <a:solidFill>
                  <a:srgbClr val="333C70"/>
                </a:solidFill>
              </a:rPr>
              <a:t>can be found on the website </a:t>
            </a:r>
            <a:r>
              <a:rPr lang="en-US" dirty="0" smtClean="0">
                <a:solidFill>
                  <a:srgbClr val="333C70"/>
                </a:solidFill>
              </a:rPr>
              <a:t>www.lib.uni.lodz.pl</a:t>
            </a:r>
            <a:r>
              <a:rPr lang="pl-PL" dirty="0" smtClean="0">
                <a:solidFill>
                  <a:srgbClr val="333C70"/>
                </a:solidFill>
              </a:rPr>
              <a:t> </a:t>
            </a:r>
            <a:r>
              <a:rPr lang="en-US" dirty="0" smtClean="0">
                <a:solidFill>
                  <a:srgbClr val="333C70"/>
                </a:solidFill>
              </a:rPr>
              <a:t>in </a:t>
            </a:r>
            <a:r>
              <a:rPr lang="en-US" dirty="0">
                <a:solidFill>
                  <a:srgbClr val="333C70"/>
                </a:solidFill>
              </a:rPr>
              <a:t>the </a:t>
            </a:r>
            <a:r>
              <a:rPr lang="pl-PL" dirty="0" smtClean="0">
                <a:solidFill>
                  <a:srgbClr val="333C70"/>
                </a:solidFill>
              </a:rPr>
              <a:t>„</a:t>
            </a:r>
            <a:r>
              <a:rPr lang="pl-PL" b="1" dirty="0" smtClean="0">
                <a:solidFill>
                  <a:srgbClr val="333C70"/>
                </a:solidFill>
              </a:rPr>
              <a:t>Regulamin</a:t>
            </a:r>
            <a:r>
              <a:rPr lang="pl-PL" dirty="0" smtClean="0">
                <a:solidFill>
                  <a:srgbClr val="333C70"/>
                </a:solidFill>
              </a:rPr>
              <a:t>”</a:t>
            </a:r>
            <a:r>
              <a:rPr lang="en-US" dirty="0" smtClean="0">
                <a:solidFill>
                  <a:srgbClr val="333C70"/>
                </a:solidFill>
              </a:rPr>
              <a:t> </a:t>
            </a:r>
            <a:r>
              <a:rPr lang="en-US" dirty="0">
                <a:solidFill>
                  <a:srgbClr val="333C70"/>
                </a:solidFill>
              </a:rPr>
              <a:t>tab.</a:t>
            </a:r>
            <a:endParaRPr lang="pl-PL" b="1" dirty="0">
              <a:solidFill>
                <a:srgbClr val="333C70"/>
              </a:solidFill>
            </a:endParaRPr>
          </a:p>
          <a:p>
            <a:pPr>
              <a:lnSpc>
                <a:spcPts val="2100"/>
              </a:lnSpc>
            </a:pPr>
            <a:endParaRPr lang="pl-PL" b="1" dirty="0">
              <a:solidFill>
                <a:srgbClr val="333C70"/>
              </a:solidFill>
            </a:endParaRPr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6762" y="368300"/>
            <a:ext cx="767251" cy="801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5555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450"/>
          <a:stretch/>
        </p:blipFill>
        <p:spPr>
          <a:xfrm>
            <a:off x="7238370" y="0"/>
            <a:ext cx="4968000" cy="6858000"/>
          </a:xfrm>
          <a:prstGeom prst="rect">
            <a:avLst/>
          </a:prstGeom>
        </p:spPr>
      </p:pic>
      <p:sp>
        <p:nvSpPr>
          <p:cNvPr id="4" name="Dowolny kształt: kształt 3"/>
          <p:cNvSpPr/>
          <p:nvPr/>
        </p:nvSpPr>
        <p:spPr>
          <a:xfrm>
            <a:off x="1" y="0"/>
            <a:ext cx="8017843" cy="6858000"/>
          </a:xfrm>
          <a:custGeom>
            <a:avLst/>
            <a:gdLst>
              <a:gd name="connsiteX0" fmla="*/ 0 w 9712287"/>
              <a:gd name="connsiteY0" fmla="*/ 0 h 6858000"/>
              <a:gd name="connsiteX1" fmla="*/ 6216502 w 9712287"/>
              <a:gd name="connsiteY1" fmla="*/ 0 h 6858000"/>
              <a:gd name="connsiteX2" fmla="*/ 9712287 w 9712287"/>
              <a:gd name="connsiteY2" fmla="*/ 0 h 6858000"/>
              <a:gd name="connsiteX3" fmla="*/ 9661604 w 9712287"/>
              <a:gd name="connsiteY3" fmla="*/ 15733 h 6858000"/>
              <a:gd name="connsiteX4" fmla="*/ 9484240 w 9712287"/>
              <a:gd name="connsiteY4" fmla="*/ 283312 h 6858000"/>
              <a:gd name="connsiteX5" fmla="*/ 9484240 w 9712287"/>
              <a:gd name="connsiteY5" fmla="*/ 563312 h 6858000"/>
              <a:gd name="connsiteX6" fmla="*/ 9484241 w 9712287"/>
              <a:gd name="connsiteY6" fmla="*/ 563317 h 6858000"/>
              <a:gd name="connsiteX7" fmla="*/ 9484241 w 9712287"/>
              <a:gd name="connsiteY7" fmla="*/ 6167118 h 6858000"/>
              <a:gd name="connsiteX8" fmla="*/ 9484241 w 9712287"/>
              <a:gd name="connsiteY8" fmla="*/ 6457506 h 6858000"/>
              <a:gd name="connsiteX9" fmla="*/ 9484241 w 9712287"/>
              <a:gd name="connsiteY9" fmla="*/ 6688088 h 6858000"/>
              <a:gd name="connsiteX10" fmla="*/ 9314329 w 9712287"/>
              <a:gd name="connsiteY10" fmla="*/ 6858000 h 6858000"/>
              <a:gd name="connsiteX11" fmla="*/ 9085940 w 9712287"/>
              <a:gd name="connsiteY11" fmla="*/ 6858000 h 6858000"/>
              <a:gd name="connsiteX12" fmla="*/ 5974012 w 9712287"/>
              <a:gd name="connsiteY12" fmla="*/ 6858000 h 6858000"/>
              <a:gd name="connsiteX13" fmla="*/ 0 w 9712287"/>
              <a:gd name="connsiteY1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9712287" h="6858000">
                <a:moveTo>
                  <a:pt x="0" y="0"/>
                </a:moveTo>
                <a:lnTo>
                  <a:pt x="6216502" y="0"/>
                </a:lnTo>
                <a:lnTo>
                  <a:pt x="9712287" y="0"/>
                </a:lnTo>
                <a:lnTo>
                  <a:pt x="9661604" y="15733"/>
                </a:lnTo>
                <a:cubicBezTo>
                  <a:pt x="9557375" y="59818"/>
                  <a:pt x="9484240" y="163025"/>
                  <a:pt x="9484240" y="283312"/>
                </a:cubicBezTo>
                <a:lnTo>
                  <a:pt x="9484240" y="563312"/>
                </a:lnTo>
                <a:lnTo>
                  <a:pt x="9484241" y="563317"/>
                </a:lnTo>
                <a:lnTo>
                  <a:pt x="9484241" y="6167118"/>
                </a:lnTo>
                <a:lnTo>
                  <a:pt x="9484241" y="6457506"/>
                </a:lnTo>
                <a:lnTo>
                  <a:pt x="9484241" y="6688088"/>
                </a:lnTo>
                <a:cubicBezTo>
                  <a:pt x="9484241" y="6781928"/>
                  <a:pt x="9408169" y="6858000"/>
                  <a:pt x="9314329" y="6858000"/>
                </a:cubicBezTo>
                <a:lnTo>
                  <a:pt x="9085940" y="6858000"/>
                </a:lnTo>
                <a:lnTo>
                  <a:pt x="5974012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D8D8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5" name="Grafika 4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021269" y="371923"/>
            <a:ext cx="764192" cy="796033"/>
          </a:xfrm>
          <a:prstGeom prst="rect">
            <a:avLst/>
          </a:prstGeom>
        </p:spPr>
      </p:pic>
      <p:sp>
        <p:nvSpPr>
          <p:cNvPr id="8" name="pole tekstowe 7"/>
          <p:cNvSpPr txBox="1"/>
          <p:nvPr/>
        </p:nvSpPr>
        <p:spPr>
          <a:xfrm>
            <a:off x="696434" y="1987240"/>
            <a:ext cx="6166380" cy="415407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ts val="2100"/>
              </a:lnSpc>
            </a:pPr>
            <a:r>
              <a:rPr lang="en-US" dirty="0">
                <a:solidFill>
                  <a:srgbClr val="333C70"/>
                </a:solidFill>
              </a:rPr>
              <a:t>The University of Lodz Library has </a:t>
            </a:r>
            <a:r>
              <a:rPr lang="pl-PL" dirty="0" err="1" smtClean="0">
                <a:solidFill>
                  <a:srgbClr val="333C70"/>
                </a:solidFill>
              </a:rPr>
              <a:t>been</a:t>
            </a:r>
            <a:r>
              <a:rPr lang="pl-PL" dirty="0" smtClean="0">
                <a:solidFill>
                  <a:srgbClr val="333C70"/>
                </a:solidFill>
              </a:rPr>
              <a:t> </a:t>
            </a:r>
            <a:r>
              <a:rPr lang="pl-PL" dirty="0" err="1" smtClean="0">
                <a:solidFill>
                  <a:srgbClr val="333C70"/>
                </a:solidFill>
              </a:rPr>
              <a:t>operating</a:t>
            </a:r>
            <a:r>
              <a:rPr lang="pl-PL" dirty="0" smtClean="0">
                <a:solidFill>
                  <a:srgbClr val="333C70"/>
                </a:solidFill>
              </a:rPr>
              <a:t> </a:t>
            </a:r>
            <a:r>
              <a:rPr lang="en-US" dirty="0" smtClean="0">
                <a:solidFill>
                  <a:srgbClr val="333C70"/>
                </a:solidFill>
              </a:rPr>
              <a:t>since </a:t>
            </a:r>
            <a:r>
              <a:rPr lang="en-US" dirty="0">
                <a:solidFill>
                  <a:srgbClr val="333C70"/>
                </a:solidFill>
              </a:rPr>
              <a:t>1945</a:t>
            </a:r>
            <a:r>
              <a:rPr lang="en-US" dirty="0" smtClean="0">
                <a:solidFill>
                  <a:srgbClr val="333C70"/>
                </a:solidFill>
              </a:rPr>
              <a:t>,</a:t>
            </a:r>
            <a:r>
              <a:rPr lang="pl-PL" dirty="0" smtClean="0">
                <a:solidFill>
                  <a:srgbClr val="333C70"/>
                </a:solidFill>
              </a:rPr>
              <a:t> </a:t>
            </a:r>
            <a:r>
              <a:rPr lang="en-US" dirty="0" smtClean="0">
                <a:solidFill>
                  <a:srgbClr val="333C70"/>
                </a:solidFill>
              </a:rPr>
              <a:t>together </a:t>
            </a:r>
            <a:r>
              <a:rPr lang="en-US" dirty="0">
                <a:solidFill>
                  <a:srgbClr val="333C70"/>
                </a:solidFill>
              </a:rPr>
              <a:t>with the University. It is a research and a public library. Its collections amount to about 2.5 million items. It has universal collections of books, particularly in the fields of knowledge represented at the University of Lodz - </a:t>
            </a:r>
            <a:r>
              <a:rPr lang="pl-PL" dirty="0" smtClean="0">
                <a:solidFill>
                  <a:srgbClr val="333C70"/>
                </a:solidFill>
              </a:rPr>
              <a:t>H</a:t>
            </a:r>
            <a:r>
              <a:rPr lang="en-US" dirty="0" err="1" smtClean="0">
                <a:solidFill>
                  <a:srgbClr val="333C70"/>
                </a:solidFill>
              </a:rPr>
              <a:t>umanities</a:t>
            </a:r>
            <a:r>
              <a:rPr lang="en-US" dirty="0">
                <a:solidFill>
                  <a:srgbClr val="333C70"/>
                </a:solidFill>
              </a:rPr>
              <a:t>, </a:t>
            </a:r>
            <a:r>
              <a:rPr lang="pl-PL" dirty="0" smtClean="0">
                <a:solidFill>
                  <a:srgbClr val="333C70"/>
                </a:solidFill>
              </a:rPr>
              <a:t>H</a:t>
            </a:r>
            <a:r>
              <a:rPr lang="en-US" dirty="0" err="1" smtClean="0">
                <a:solidFill>
                  <a:srgbClr val="333C70"/>
                </a:solidFill>
              </a:rPr>
              <a:t>istor</a:t>
            </a:r>
            <a:r>
              <a:rPr lang="pl-PL" dirty="0" smtClean="0">
                <a:solidFill>
                  <a:srgbClr val="333C70"/>
                </a:solidFill>
              </a:rPr>
              <a:t>y</a:t>
            </a:r>
            <a:r>
              <a:rPr lang="en-US" dirty="0" smtClean="0">
                <a:solidFill>
                  <a:srgbClr val="333C70"/>
                </a:solidFill>
              </a:rPr>
              <a:t>, </a:t>
            </a:r>
            <a:r>
              <a:rPr lang="pl-PL" dirty="0" smtClean="0">
                <a:solidFill>
                  <a:srgbClr val="333C70"/>
                </a:solidFill>
              </a:rPr>
              <a:t>E</a:t>
            </a:r>
            <a:r>
              <a:rPr lang="en-US" dirty="0" err="1" smtClean="0">
                <a:solidFill>
                  <a:srgbClr val="333C70"/>
                </a:solidFill>
              </a:rPr>
              <a:t>conom</a:t>
            </a:r>
            <a:r>
              <a:rPr lang="pl-PL" dirty="0" smtClean="0">
                <a:solidFill>
                  <a:srgbClr val="333C70"/>
                </a:solidFill>
              </a:rPr>
              <a:t>y and Finance</a:t>
            </a:r>
            <a:r>
              <a:rPr lang="en-US" dirty="0" smtClean="0">
                <a:solidFill>
                  <a:srgbClr val="333C70"/>
                </a:solidFill>
              </a:rPr>
              <a:t>, </a:t>
            </a:r>
            <a:r>
              <a:rPr lang="pl-PL" dirty="0" smtClean="0">
                <a:solidFill>
                  <a:srgbClr val="333C70"/>
                </a:solidFill>
              </a:rPr>
              <a:t>S</a:t>
            </a:r>
            <a:r>
              <a:rPr lang="en-US" dirty="0" err="1" smtClean="0">
                <a:solidFill>
                  <a:srgbClr val="333C70"/>
                </a:solidFill>
              </a:rPr>
              <a:t>ocial</a:t>
            </a:r>
            <a:r>
              <a:rPr lang="pl-PL" dirty="0" smtClean="0">
                <a:solidFill>
                  <a:srgbClr val="333C70"/>
                </a:solidFill>
              </a:rPr>
              <a:t> nad</a:t>
            </a:r>
            <a:r>
              <a:rPr lang="en-US" dirty="0" smtClean="0">
                <a:solidFill>
                  <a:srgbClr val="333C70"/>
                </a:solidFill>
              </a:rPr>
              <a:t> </a:t>
            </a:r>
            <a:r>
              <a:rPr lang="pl-PL" dirty="0" smtClean="0">
                <a:solidFill>
                  <a:srgbClr val="333C70"/>
                </a:solidFill>
              </a:rPr>
              <a:t>N</a:t>
            </a:r>
            <a:r>
              <a:rPr lang="en-US" dirty="0" err="1" smtClean="0">
                <a:solidFill>
                  <a:srgbClr val="333C70"/>
                </a:solidFill>
              </a:rPr>
              <a:t>atural</a:t>
            </a:r>
            <a:r>
              <a:rPr lang="en-US" dirty="0" smtClean="0">
                <a:solidFill>
                  <a:srgbClr val="333C70"/>
                </a:solidFill>
              </a:rPr>
              <a:t> </a:t>
            </a:r>
            <a:r>
              <a:rPr lang="pl-PL" dirty="0">
                <a:solidFill>
                  <a:srgbClr val="333C70"/>
                </a:solidFill>
              </a:rPr>
              <a:t>S</a:t>
            </a:r>
            <a:r>
              <a:rPr lang="en-US" dirty="0" err="1" smtClean="0">
                <a:solidFill>
                  <a:srgbClr val="333C70"/>
                </a:solidFill>
              </a:rPr>
              <a:t>ciences</a:t>
            </a:r>
            <a:r>
              <a:rPr lang="en-US" dirty="0">
                <a:solidFill>
                  <a:srgbClr val="333C70"/>
                </a:solidFill>
              </a:rPr>
              <a:t>, and </a:t>
            </a:r>
            <a:r>
              <a:rPr lang="pl-PL" dirty="0" smtClean="0">
                <a:solidFill>
                  <a:srgbClr val="333C70"/>
                </a:solidFill>
              </a:rPr>
              <a:t>L</a:t>
            </a:r>
            <a:r>
              <a:rPr lang="en-US" dirty="0" smtClean="0">
                <a:solidFill>
                  <a:srgbClr val="333C70"/>
                </a:solidFill>
              </a:rPr>
              <a:t>aw</a:t>
            </a:r>
            <a:r>
              <a:rPr lang="en-US" dirty="0">
                <a:solidFill>
                  <a:srgbClr val="333C70"/>
                </a:solidFill>
              </a:rPr>
              <a:t>.</a:t>
            </a:r>
            <a:endParaRPr lang="pl-PL" dirty="0">
              <a:solidFill>
                <a:srgbClr val="333C70"/>
              </a:solidFill>
            </a:endParaRPr>
          </a:p>
          <a:p>
            <a:pPr>
              <a:lnSpc>
                <a:spcPts val="2100"/>
              </a:lnSpc>
            </a:pPr>
            <a:endParaRPr lang="pl-PL" dirty="0" smtClean="0">
              <a:solidFill>
                <a:srgbClr val="333C70"/>
              </a:solidFill>
            </a:endParaRPr>
          </a:p>
          <a:p>
            <a:pPr>
              <a:lnSpc>
                <a:spcPts val="2100"/>
              </a:lnSpc>
            </a:pPr>
            <a:r>
              <a:rPr lang="en-US" dirty="0">
                <a:solidFill>
                  <a:srgbClr val="333C70"/>
                </a:solidFill>
              </a:rPr>
              <a:t>The </a:t>
            </a:r>
            <a:r>
              <a:rPr lang="pl-PL" dirty="0" smtClean="0">
                <a:solidFill>
                  <a:srgbClr val="333C70"/>
                </a:solidFill>
              </a:rPr>
              <a:t>L</a:t>
            </a:r>
            <a:r>
              <a:rPr lang="en-US" dirty="0" err="1" smtClean="0">
                <a:solidFill>
                  <a:srgbClr val="333C70"/>
                </a:solidFill>
              </a:rPr>
              <a:t>ibrary</a:t>
            </a:r>
            <a:r>
              <a:rPr lang="en-US" dirty="0" smtClean="0">
                <a:solidFill>
                  <a:srgbClr val="333C70"/>
                </a:solidFill>
              </a:rPr>
              <a:t> </a:t>
            </a:r>
            <a:r>
              <a:rPr lang="en-US" dirty="0">
                <a:solidFill>
                  <a:srgbClr val="333C70"/>
                </a:solidFill>
              </a:rPr>
              <a:t>delivers books and </a:t>
            </a:r>
            <a:r>
              <a:rPr lang="pl-PL" dirty="0" err="1" smtClean="0">
                <a:solidFill>
                  <a:srgbClr val="333C70"/>
                </a:solidFill>
              </a:rPr>
              <a:t>journals</a:t>
            </a:r>
            <a:r>
              <a:rPr lang="en-US" dirty="0" smtClean="0">
                <a:solidFill>
                  <a:srgbClr val="333C70"/>
                </a:solidFill>
              </a:rPr>
              <a:t> </a:t>
            </a:r>
            <a:r>
              <a:rPr lang="en-US" dirty="0">
                <a:solidFill>
                  <a:srgbClr val="333C70"/>
                </a:solidFill>
              </a:rPr>
              <a:t>in printed and electronic versions. The library network of the University of Lodz is the Main Library (BUŁ) and </a:t>
            </a:r>
            <a:r>
              <a:rPr lang="pl-PL" dirty="0" smtClean="0">
                <a:solidFill>
                  <a:srgbClr val="333C70"/>
                </a:solidFill>
              </a:rPr>
              <a:t>the l</a:t>
            </a:r>
            <a:r>
              <a:rPr lang="en-US" dirty="0" err="1" smtClean="0">
                <a:solidFill>
                  <a:srgbClr val="333C70"/>
                </a:solidFill>
              </a:rPr>
              <a:t>ibraries</a:t>
            </a:r>
            <a:r>
              <a:rPr lang="pl-PL" dirty="0" smtClean="0">
                <a:solidFill>
                  <a:srgbClr val="333C70"/>
                </a:solidFill>
              </a:rPr>
              <a:t> of </a:t>
            </a:r>
            <a:r>
              <a:rPr lang="pl-PL" dirty="0" err="1" smtClean="0">
                <a:solidFill>
                  <a:srgbClr val="333C70"/>
                </a:solidFill>
              </a:rPr>
              <a:t>individual</a:t>
            </a:r>
            <a:r>
              <a:rPr lang="pl-PL" dirty="0" smtClean="0">
                <a:solidFill>
                  <a:srgbClr val="333C70"/>
                </a:solidFill>
              </a:rPr>
              <a:t> </a:t>
            </a:r>
            <a:r>
              <a:rPr lang="pl-PL" dirty="0" err="1" smtClean="0">
                <a:solidFill>
                  <a:srgbClr val="333C70"/>
                </a:solidFill>
              </a:rPr>
              <a:t>Faculties</a:t>
            </a:r>
            <a:r>
              <a:rPr lang="en-US" dirty="0" smtClean="0">
                <a:solidFill>
                  <a:srgbClr val="333C70"/>
                </a:solidFill>
              </a:rPr>
              <a:t>.</a:t>
            </a:r>
            <a:endParaRPr lang="pl-PL" dirty="0" smtClean="0">
              <a:solidFill>
                <a:srgbClr val="333C70"/>
              </a:solidFill>
            </a:endParaRPr>
          </a:p>
          <a:p>
            <a:pPr>
              <a:lnSpc>
                <a:spcPts val="2100"/>
              </a:lnSpc>
            </a:pPr>
            <a:endParaRPr lang="pl-PL" dirty="0">
              <a:solidFill>
                <a:srgbClr val="333C70"/>
              </a:solidFill>
            </a:endParaRPr>
          </a:p>
          <a:p>
            <a:pPr>
              <a:lnSpc>
                <a:spcPts val="2100"/>
              </a:lnSpc>
            </a:pPr>
            <a:r>
              <a:rPr lang="en-US" b="1" dirty="0">
                <a:solidFill>
                  <a:srgbClr val="333C70"/>
                </a:solidFill>
              </a:rPr>
              <a:t>During the academic year, BUŁ is open </a:t>
            </a:r>
            <a:r>
              <a:rPr lang="pl-PL" b="1" dirty="0" smtClean="0">
                <a:solidFill>
                  <a:srgbClr val="333C70"/>
                </a:solidFill>
              </a:rPr>
              <a:t/>
            </a:r>
            <a:br>
              <a:rPr lang="pl-PL" b="1" dirty="0" smtClean="0">
                <a:solidFill>
                  <a:srgbClr val="333C70"/>
                </a:solidFill>
              </a:rPr>
            </a:br>
            <a:r>
              <a:rPr lang="en-US" b="1" dirty="0" smtClean="0">
                <a:solidFill>
                  <a:srgbClr val="333C70"/>
                </a:solidFill>
              </a:rPr>
              <a:t>from </a:t>
            </a:r>
            <a:r>
              <a:rPr lang="en-US" b="1" dirty="0">
                <a:solidFill>
                  <a:srgbClr val="333C70"/>
                </a:solidFill>
              </a:rPr>
              <a:t>Monday </a:t>
            </a:r>
            <a:r>
              <a:rPr lang="en-US" b="1" dirty="0" smtClean="0">
                <a:solidFill>
                  <a:srgbClr val="333C70"/>
                </a:solidFill>
              </a:rPr>
              <a:t>t</a:t>
            </a:r>
            <a:r>
              <a:rPr lang="pl-PL" b="1" dirty="0">
                <a:solidFill>
                  <a:srgbClr val="333C70"/>
                </a:solidFill>
              </a:rPr>
              <a:t>o</a:t>
            </a:r>
            <a:r>
              <a:rPr lang="en-US" b="1" dirty="0" smtClean="0">
                <a:solidFill>
                  <a:srgbClr val="333C70"/>
                </a:solidFill>
              </a:rPr>
              <a:t> </a:t>
            </a:r>
            <a:r>
              <a:rPr lang="en-US" b="1" dirty="0">
                <a:solidFill>
                  <a:srgbClr val="333C70"/>
                </a:solidFill>
              </a:rPr>
              <a:t>Saturday from 8 a.m. till 8 p.m.</a:t>
            </a:r>
            <a:endParaRPr lang="pl-PL" b="1" dirty="0">
              <a:solidFill>
                <a:srgbClr val="333C70"/>
              </a:solidFill>
            </a:endParaRPr>
          </a:p>
        </p:txBody>
      </p:sp>
      <p:sp>
        <p:nvSpPr>
          <p:cNvPr id="16" name="pole tekstowe 18"/>
          <p:cNvSpPr txBox="1"/>
          <p:nvPr/>
        </p:nvSpPr>
        <p:spPr>
          <a:xfrm>
            <a:off x="696433" y="1323257"/>
            <a:ext cx="3820632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pl-PL" sz="2400" b="1" dirty="0">
              <a:solidFill>
                <a:srgbClr val="333C70"/>
              </a:solidFill>
            </a:endParaRPr>
          </a:p>
        </p:txBody>
      </p:sp>
      <p:sp>
        <p:nvSpPr>
          <p:cNvPr id="2" name="Prostokąt 1"/>
          <p:cNvSpPr/>
          <p:nvPr/>
        </p:nvSpPr>
        <p:spPr>
          <a:xfrm>
            <a:off x="696433" y="747331"/>
            <a:ext cx="799899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800" b="1" cap="all" dirty="0" smtClean="0">
                <a:solidFill>
                  <a:srgbClr val="333C70"/>
                </a:solidFill>
              </a:rPr>
              <a:t>The </a:t>
            </a:r>
            <a:r>
              <a:rPr lang="pl-PL" sz="2800" b="1" cap="all" dirty="0" err="1" smtClean="0">
                <a:solidFill>
                  <a:srgbClr val="333C70"/>
                </a:solidFill>
              </a:rPr>
              <a:t>University</a:t>
            </a:r>
            <a:r>
              <a:rPr lang="pl-PL" sz="2800" b="1" cap="all" dirty="0" smtClean="0">
                <a:solidFill>
                  <a:srgbClr val="333C70"/>
                </a:solidFill>
              </a:rPr>
              <a:t> of Lodz </a:t>
            </a:r>
            <a:r>
              <a:rPr lang="pl-PL" sz="2800" b="1" cap="all" dirty="0" err="1" smtClean="0">
                <a:solidFill>
                  <a:srgbClr val="333C70"/>
                </a:solidFill>
              </a:rPr>
              <a:t>library</a:t>
            </a:r>
            <a:r>
              <a:rPr lang="pl-PL" sz="2800" b="1" cap="all" dirty="0" smtClean="0">
                <a:solidFill>
                  <a:srgbClr val="333C70"/>
                </a:solidFill>
              </a:rPr>
              <a:t> (BUŁ)</a:t>
            </a:r>
            <a:endParaRPr lang="pl-PL" sz="2800" b="1" cap="all" dirty="0">
              <a:solidFill>
                <a:srgbClr val="333C7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25618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" r="54496"/>
          <a:stretch/>
        </p:blipFill>
        <p:spPr>
          <a:xfrm>
            <a:off x="8987527" y="0"/>
            <a:ext cx="3204000" cy="6858000"/>
          </a:xfrm>
          <a:prstGeom prst="rect">
            <a:avLst/>
          </a:prstGeom>
        </p:spPr>
      </p:pic>
      <p:sp>
        <p:nvSpPr>
          <p:cNvPr id="5" name="Dowolny kształt: kształt 4">
            <a:extLst>
              <a:ext uri="{FF2B5EF4-FFF2-40B4-BE49-F238E27FC236}">
                <a16:creationId xmlns="" xmlns:a16="http://schemas.microsoft.com/office/drawing/2014/main" id="{853549C9-0344-4D31-AACC-800B911DDED9}"/>
              </a:ext>
            </a:extLst>
          </p:cNvPr>
          <p:cNvSpPr/>
          <p:nvPr/>
        </p:nvSpPr>
        <p:spPr>
          <a:xfrm>
            <a:off x="0" y="0"/>
            <a:ext cx="9386221" cy="6858000"/>
          </a:xfrm>
          <a:custGeom>
            <a:avLst/>
            <a:gdLst>
              <a:gd name="connsiteX0" fmla="*/ 0 w 9712287"/>
              <a:gd name="connsiteY0" fmla="*/ 0 h 6858000"/>
              <a:gd name="connsiteX1" fmla="*/ 6216502 w 9712287"/>
              <a:gd name="connsiteY1" fmla="*/ 0 h 6858000"/>
              <a:gd name="connsiteX2" fmla="*/ 9712287 w 9712287"/>
              <a:gd name="connsiteY2" fmla="*/ 0 h 6858000"/>
              <a:gd name="connsiteX3" fmla="*/ 9661604 w 9712287"/>
              <a:gd name="connsiteY3" fmla="*/ 15733 h 6858000"/>
              <a:gd name="connsiteX4" fmla="*/ 9484240 w 9712287"/>
              <a:gd name="connsiteY4" fmla="*/ 283312 h 6858000"/>
              <a:gd name="connsiteX5" fmla="*/ 9484240 w 9712287"/>
              <a:gd name="connsiteY5" fmla="*/ 563312 h 6858000"/>
              <a:gd name="connsiteX6" fmla="*/ 9484241 w 9712287"/>
              <a:gd name="connsiteY6" fmla="*/ 563317 h 6858000"/>
              <a:gd name="connsiteX7" fmla="*/ 9484241 w 9712287"/>
              <a:gd name="connsiteY7" fmla="*/ 6167118 h 6858000"/>
              <a:gd name="connsiteX8" fmla="*/ 9484241 w 9712287"/>
              <a:gd name="connsiteY8" fmla="*/ 6457506 h 6858000"/>
              <a:gd name="connsiteX9" fmla="*/ 9484241 w 9712287"/>
              <a:gd name="connsiteY9" fmla="*/ 6688088 h 6858000"/>
              <a:gd name="connsiteX10" fmla="*/ 9314329 w 9712287"/>
              <a:gd name="connsiteY10" fmla="*/ 6858000 h 6858000"/>
              <a:gd name="connsiteX11" fmla="*/ 9085940 w 9712287"/>
              <a:gd name="connsiteY11" fmla="*/ 6858000 h 6858000"/>
              <a:gd name="connsiteX12" fmla="*/ 5974012 w 9712287"/>
              <a:gd name="connsiteY12" fmla="*/ 6858000 h 6858000"/>
              <a:gd name="connsiteX13" fmla="*/ 0 w 9712287"/>
              <a:gd name="connsiteY1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9712287" h="6858000">
                <a:moveTo>
                  <a:pt x="0" y="0"/>
                </a:moveTo>
                <a:lnTo>
                  <a:pt x="6216502" y="0"/>
                </a:lnTo>
                <a:lnTo>
                  <a:pt x="9712287" y="0"/>
                </a:lnTo>
                <a:lnTo>
                  <a:pt x="9661604" y="15733"/>
                </a:lnTo>
                <a:cubicBezTo>
                  <a:pt x="9557375" y="59818"/>
                  <a:pt x="9484240" y="163025"/>
                  <a:pt x="9484240" y="283312"/>
                </a:cubicBezTo>
                <a:lnTo>
                  <a:pt x="9484240" y="563312"/>
                </a:lnTo>
                <a:lnTo>
                  <a:pt x="9484241" y="563317"/>
                </a:lnTo>
                <a:lnTo>
                  <a:pt x="9484241" y="6167118"/>
                </a:lnTo>
                <a:lnTo>
                  <a:pt x="9484241" y="6457506"/>
                </a:lnTo>
                <a:lnTo>
                  <a:pt x="9484241" y="6688088"/>
                </a:lnTo>
                <a:cubicBezTo>
                  <a:pt x="9484241" y="6781928"/>
                  <a:pt x="9408169" y="6858000"/>
                  <a:pt x="9314329" y="6858000"/>
                </a:cubicBezTo>
                <a:lnTo>
                  <a:pt x="9085940" y="6858000"/>
                </a:lnTo>
                <a:lnTo>
                  <a:pt x="5974012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333C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pole tekstowe 6">
            <a:extLst>
              <a:ext uri="{FF2B5EF4-FFF2-40B4-BE49-F238E27FC236}">
                <a16:creationId xmlns="" xmlns:a16="http://schemas.microsoft.com/office/drawing/2014/main" id="{93B822A5-BE39-49DB-B285-4B65FB3186E0}"/>
              </a:ext>
            </a:extLst>
          </p:cNvPr>
          <p:cNvSpPr txBox="1"/>
          <p:nvPr/>
        </p:nvSpPr>
        <p:spPr>
          <a:xfrm>
            <a:off x="1535738" y="2588852"/>
            <a:ext cx="5916051" cy="16802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pl-PL" sz="2400" dirty="0" err="1" smtClean="0">
                <a:solidFill>
                  <a:schemeClr val="bg1"/>
                </a:solidFill>
                <a:ea typeface="Bulo Rounded Medium" panose="02000000000000000000" pitchFamily="50" charset="-18"/>
              </a:rPr>
              <a:t>See</a:t>
            </a:r>
            <a:r>
              <a:rPr lang="pl-PL" sz="2400" dirty="0" smtClean="0">
                <a:solidFill>
                  <a:schemeClr val="bg1"/>
                </a:solidFill>
                <a:ea typeface="Bulo Rounded Medium" panose="02000000000000000000" pitchFamily="50" charset="-18"/>
              </a:rPr>
              <a:t> </a:t>
            </a:r>
            <a:r>
              <a:rPr lang="pl-PL" sz="2400" dirty="0" err="1" smtClean="0">
                <a:solidFill>
                  <a:schemeClr val="bg1"/>
                </a:solidFill>
                <a:ea typeface="Bulo Rounded Medium" panose="02000000000000000000" pitchFamily="50" charset="-18"/>
              </a:rPr>
              <a:t>you</a:t>
            </a:r>
            <a:r>
              <a:rPr lang="pl-PL" sz="2400" dirty="0" smtClean="0">
                <a:solidFill>
                  <a:schemeClr val="bg1"/>
                </a:solidFill>
                <a:ea typeface="Bulo Rounded Medium" panose="02000000000000000000" pitchFamily="50" charset="-18"/>
              </a:rPr>
              <a:t> in the Library!</a:t>
            </a:r>
            <a:endParaRPr lang="pl-PL" sz="2400" dirty="0">
              <a:solidFill>
                <a:schemeClr val="bg1"/>
              </a:solidFill>
              <a:ea typeface="Bulo Rounded Medium" panose="02000000000000000000" pitchFamily="50" charset="-18"/>
            </a:endParaRPr>
          </a:p>
        </p:txBody>
      </p:sp>
      <p:pic>
        <p:nvPicPr>
          <p:cNvPr id="9" name="Obraz 8">
            <a:extLst>
              <a:ext uri="{FF2B5EF4-FFF2-40B4-BE49-F238E27FC236}">
                <a16:creationId xmlns="" xmlns:a16="http://schemas.microsoft.com/office/drawing/2014/main" id="{37BB4B22-AA93-418F-8BE0-8F5329DD017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6762" y="372595"/>
            <a:ext cx="767251" cy="801605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="" xmlns:a16="http://schemas.microsoft.com/office/drawing/2014/main" id="{4CDE2E6B-E880-4C3B-A945-B5FD696FBC7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763" y="5842001"/>
            <a:ext cx="1425831" cy="55560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557267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2287" y="0"/>
            <a:ext cx="5143500" cy="6858000"/>
          </a:xfrm>
          <a:prstGeom prst="rect">
            <a:avLst/>
          </a:prstGeom>
        </p:spPr>
      </p:pic>
      <p:sp>
        <p:nvSpPr>
          <p:cNvPr id="38" name="Dowolny kształt: kształt 37"/>
          <p:cNvSpPr/>
          <p:nvPr/>
        </p:nvSpPr>
        <p:spPr>
          <a:xfrm>
            <a:off x="0" y="0"/>
            <a:ext cx="7642459" cy="6858000"/>
          </a:xfrm>
          <a:custGeom>
            <a:avLst/>
            <a:gdLst>
              <a:gd name="connsiteX0" fmla="*/ 0 w 9712287"/>
              <a:gd name="connsiteY0" fmla="*/ 0 h 6858000"/>
              <a:gd name="connsiteX1" fmla="*/ 6216502 w 9712287"/>
              <a:gd name="connsiteY1" fmla="*/ 0 h 6858000"/>
              <a:gd name="connsiteX2" fmla="*/ 9712287 w 9712287"/>
              <a:gd name="connsiteY2" fmla="*/ 0 h 6858000"/>
              <a:gd name="connsiteX3" fmla="*/ 9661604 w 9712287"/>
              <a:gd name="connsiteY3" fmla="*/ 15733 h 6858000"/>
              <a:gd name="connsiteX4" fmla="*/ 9484240 w 9712287"/>
              <a:gd name="connsiteY4" fmla="*/ 283312 h 6858000"/>
              <a:gd name="connsiteX5" fmla="*/ 9484240 w 9712287"/>
              <a:gd name="connsiteY5" fmla="*/ 563312 h 6858000"/>
              <a:gd name="connsiteX6" fmla="*/ 9484241 w 9712287"/>
              <a:gd name="connsiteY6" fmla="*/ 563317 h 6858000"/>
              <a:gd name="connsiteX7" fmla="*/ 9484241 w 9712287"/>
              <a:gd name="connsiteY7" fmla="*/ 6167118 h 6858000"/>
              <a:gd name="connsiteX8" fmla="*/ 9484241 w 9712287"/>
              <a:gd name="connsiteY8" fmla="*/ 6457506 h 6858000"/>
              <a:gd name="connsiteX9" fmla="*/ 9484241 w 9712287"/>
              <a:gd name="connsiteY9" fmla="*/ 6688088 h 6858000"/>
              <a:gd name="connsiteX10" fmla="*/ 9314329 w 9712287"/>
              <a:gd name="connsiteY10" fmla="*/ 6858000 h 6858000"/>
              <a:gd name="connsiteX11" fmla="*/ 9085940 w 9712287"/>
              <a:gd name="connsiteY11" fmla="*/ 6858000 h 6858000"/>
              <a:gd name="connsiteX12" fmla="*/ 5974012 w 9712287"/>
              <a:gd name="connsiteY12" fmla="*/ 6858000 h 6858000"/>
              <a:gd name="connsiteX13" fmla="*/ 0 w 9712287"/>
              <a:gd name="connsiteY1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9712287" h="6858000">
                <a:moveTo>
                  <a:pt x="0" y="0"/>
                </a:moveTo>
                <a:lnTo>
                  <a:pt x="6216502" y="0"/>
                </a:lnTo>
                <a:lnTo>
                  <a:pt x="9712287" y="0"/>
                </a:lnTo>
                <a:lnTo>
                  <a:pt x="9661604" y="15733"/>
                </a:lnTo>
                <a:cubicBezTo>
                  <a:pt x="9557375" y="59818"/>
                  <a:pt x="9484240" y="163025"/>
                  <a:pt x="9484240" y="283312"/>
                </a:cubicBezTo>
                <a:lnTo>
                  <a:pt x="9484240" y="563312"/>
                </a:lnTo>
                <a:lnTo>
                  <a:pt x="9484241" y="563317"/>
                </a:lnTo>
                <a:lnTo>
                  <a:pt x="9484241" y="6167118"/>
                </a:lnTo>
                <a:lnTo>
                  <a:pt x="9484241" y="6457506"/>
                </a:lnTo>
                <a:lnTo>
                  <a:pt x="9484241" y="6688088"/>
                </a:lnTo>
                <a:cubicBezTo>
                  <a:pt x="9484241" y="6781928"/>
                  <a:pt x="9408169" y="6858000"/>
                  <a:pt x="9314329" y="6858000"/>
                </a:cubicBezTo>
                <a:lnTo>
                  <a:pt x="9085940" y="6858000"/>
                </a:lnTo>
                <a:lnTo>
                  <a:pt x="5974012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333C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9" name="pole tekstowe 38"/>
          <p:cNvSpPr txBox="1"/>
          <p:nvPr/>
        </p:nvSpPr>
        <p:spPr>
          <a:xfrm>
            <a:off x="972851" y="2174076"/>
            <a:ext cx="5812960" cy="362917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ts val="2100"/>
              </a:lnSpc>
            </a:pPr>
            <a:r>
              <a:rPr lang="en-US" dirty="0" err="1" smtClean="0">
                <a:solidFill>
                  <a:schemeClr val="bg1"/>
                </a:solidFill>
              </a:rPr>
              <a:t>Informatorium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is </a:t>
            </a:r>
            <a:r>
              <a:rPr lang="pl-PL" dirty="0" err="1" smtClean="0">
                <a:solidFill>
                  <a:schemeClr val="bg1"/>
                </a:solidFill>
              </a:rPr>
              <a:t>located</a:t>
            </a:r>
            <a:r>
              <a:rPr lang="pl-PL" dirty="0" smtClean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on </a:t>
            </a:r>
            <a:r>
              <a:rPr lang="en-US" dirty="0">
                <a:solidFill>
                  <a:schemeClr val="bg1"/>
                </a:solidFill>
              </a:rPr>
              <a:t>the ground floor, to the left of the entrance to BUŁ</a:t>
            </a:r>
            <a:r>
              <a:rPr lang="en-US" dirty="0" smtClean="0">
                <a:solidFill>
                  <a:schemeClr val="bg1"/>
                </a:solidFill>
              </a:rPr>
              <a:t>.</a:t>
            </a:r>
            <a:endParaRPr lang="pl-PL" dirty="0" smtClean="0">
              <a:solidFill>
                <a:schemeClr val="bg1"/>
              </a:solidFill>
            </a:endParaRPr>
          </a:p>
          <a:p>
            <a:pPr>
              <a:lnSpc>
                <a:spcPts val="2100"/>
              </a:lnSpc>
            </a:pPr>
            <a:endParaRPr lang="pl-PL" dirty="0">
              <a:solidFill>
                <a:schemeClr val="bg1"/>
              </a:solidFill>
            </a:endParaRPr>
          </a:p>
          <a:p>
            <a:pPr>
              <a:lnSpc>
                <a:spcPts val="2100"/>
              </a:lnSpc>
            </a:pPr>
            <a:r>
              <a:rPr lang="en-US" dirty="0" smtClean="0">
                <a:solidFill>
                  <a:schemeClr val="bg1"/>
                </a:solidFill>
              </a:rPr>
              <a:t>Employees </a:t>
            </a:r>
            <a:r>
              <a:rPr lang="en-US" dirty="0">
                <a:solidFill>
                  <a:schemeClr val="bg1"/>
                </a:solidFill>
              </a:rPr>
              <a:t>of the Scientific Information and Bibliometric </a:t>
            </a:r>
            <a:r>
              <a:rPr lang="en-US" dirty="0" err="1" smtClean="0">
                <a:solidFill>
                  <a:schemeClr val="bg1"/>
                </a:solidFill>
              </a:rPr>
              <a:t>Analy</a:t>
            </a:r>
            <a:r>
              <a:rPr lang="pl-PL" dirty="0" smtClean="0">
                <a:solidFill>
                  <a:schemeClr val="bg1"/>
                </a:solidFill>
              </a:rPr>
              <a:t>si</a:t>
            </a:r>
            <a:r>
              <a:rPr lang="en-US" dirty="0" smtClean="0">
                <a:solidFill>
                  <a:schemeClr val="bg1"/>
                </a:solidFill>
              </a:rPr>
              <a:t>s Department </a:t>
            </a:r>
            <a:r>
              <a:rPr lang="pl-PL" dirty="0" err="1" smtClean="0">
                <a:solidFill>
                  <a:schemeClr val="bg1"/>
                </a:solidFill>
              </a:rPr>
              <a:t>work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there. They answer questions </a:t>
            </a:r>
            <a:r>
              <a:rPr lang="pl-PL" dirty="0" err="1" smtClean="0">
                <a:solidFill>
                  <a:schemeClr val="bg1"/>
                </a:solidFill>
              </a:rPr>
              <a:t>related</a:t>
            </a:r>
            <a:r>
              <a:rPr lang="pl-PL" dirty="0" smtClean="0">
                <a:solidFill>
                  <a:schemeClr val="bg1"/>
                </a:solidFill>
              </a:rPr>
              <a:t> to</a:t>
            </a:r>
            <a:r>
              <a:rPr lang="en-US" dirty="0" smtClean="0">
                <a:solidFill>
                  <a:schemeClr val="bg1"/>
                </a:solidFill>
              </a:rPr>
              <a:t>:</a:t>
            </a:r>
            <a:endParaRPr lang="pl-PL" dirty="0" smtClean="0">
              <a:solidFill>
                <a:schemeClr val="bg1"/>
              </a:solidFill>
            </a:endParaRPr>
          </a:p>
          <a:p>
            <a:pPr marL="285750" indent="-285750">
              <a:lnSpc>
                <a:spcPts val="2100"/>
              </a:lnSpc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the </a:t>
            </a:r>
            <a:r>
              <a:rPr lang="pl-PL" dirty="0">
                <a:solidFill>
                  <a:schemeClr val="bg1"/>
                </a:solidFill>
              </a:rPr>
              <a:t>l</a:t>
            </a:r>
            <a:r>
              <a:rPr lang="en-US" dirty="0" err="1" smtClean="0">
                <a:solidFill>
                  <a:schemeClr val="bg1"/>
                </a:solidFill>
              </a:rPr>
              <a:t>ibrary</a:t>
            </a:r>
            <a:r>
              <a:rPr lang="pl-PL" dirty="0" smtClean="0">
                <a:solidFill>
                  <a:schemeClr val="bg1"/>
                </a:solidFill>
              </a:rPr>
              <a:t> services</a:t>
            </a:r>
            <a:r>
              <a:rPr lang="en-US" dirty="0" smtClean="0">
                <a:solidFill>
                  <a:schemeClr val="bg1"/>
                </a:solidFill>
              </a:rPr>
              <a:t>,</a:t>
            </a:r>
            <a:endParaRPr lang="pl-PL" dirty="0" smtClean="0">
              <a:solidFill>
                <a:schemeClr val="bg1"/>
              </a:solidFill>
            </a:endParaRPr>
          </a:p>
          <a:p>
            <a:pPr marL="285750" indent="-285750">
              <a:lnSpc>
                <a:spcPts val="2100"/>
              </a:lnSpc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searching </a:t>
            </a:r>
            <a:r>
              <a:rPr lang="en-US" dirty="0">
                <a:solidFill>
                  <a:schemeClr val="bg1"/>
                </a:solidFill>
              </a:rPr>
              <a:t>for books and </a:t>
            </a:r>
            <a:r>
              <a:rPr lang="pl-PL" dirty="0" err="1" smtClean="0">
                <a:solidFill>
                  <a:schemeClr val="bg1"/>
                </a:solidFill>
              </a:rPr>
              <a:t>journal</a:t>
            </a:r>
            <a:r>
              <a:rPr lang="en-US" dirty="0" smtClean="0">
                <a:solidFill>
                  <a:schemeClr val="bg1"/>
                </a:solidFill>
              </a:rPr>
              <a:t>s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 smtClean="0">
                <a:solidFill>
                  <a:schemeClr val="bg1"/>
                </a:solidFill>
              </a:rPr>
              <a:t>printed </a:t>
            </a:r>
            <a:r>
              <a:rPr lang="en-US" dirty="0">
                <a:solidFill>
                  <a:schemeClr val="bg1"/>
                </a:solidFill>
              </a:rPr>
              <a:t>and </a:t>
            </a:r>
            <a:r>
              <a:rPr lang="en-US" dirty="0" smtClean="0">
                <a:solidFill>
                  <a:schemeClr val="bg1"/>
                </a:solidFill>
              </a:rPr>
              <a:t>electronic</a:t>
            </a:r>
            <a:r>
              <a:rPr lang="pl-PL" dirty="0" smtClean="0">
                <a:solidFill>
                  <a:schemeClr val="bg1"/>
                </a:solidFill>
              </a:rPr>
              <a:t> </a:t>
            </a:r>
            <a:r>
              <a:rPr lang="pl-PL" dirty="0" err="1" smtClean="0">
                <a:solidFill>
                  <a:schemeClr val="bg1"/>
                </a:solidFill>
              </a:rPr>
              <a:t>ones</a:t>
            </a:r>
            <a:r>
              <a:rPr lang="en-US" dirty="0" smtClean="0">
                <a:solidFill>
                  <a:schemeClr val="bg1"/>
                </a:solidFill>
              </a:rPr>
              <a:t>.</a:t>
            </a:r>
            <a:endParaRPr lang="pl-PL" dirty="0" smtClean="0">
              <a:solidFill>
                <a:schemeClr val="bg1"/>
              </a:solidFill>
            </a:endParaRPr>
          </a:p>
          <a:p>
            <a:pPr>
              <a:lnSpc>
                <a:spcPts val="2100"/>
              </a:lnSpc>
            </a:pPr>
            <a:endParaRPr lang="pl-PL" dirty="0">
              <a:solidFill>
                <a:schemeClr val="bg1"/>
              </a:solidFill>
            </a:endParaRPr>
          </a:p>
          <a:p>
            <a:pPr>
              <a:lnSpc>
                <a:spcPts val="2100"/>
              </a:lnSpc>
            </a:pPr>
            <a:r>
              <a:rPr lang="en-US" dirty="0" smtClean="0">
                <a:solidFill>
                  <a:schemeClr val="bg1"/>
                </a:solidFill>
              </a:rPr>
              <a:t>The </a:t>
            </a:r>
            <a:r>
              <a:rPr lang="en-US" dirty="0">
                <a:solidFill>
                  <a:schemeClr val="bg1"/>
                </a:solidFill>
              </a:rPr>
              <a:t>service of printing from memory sticks and computer terminals is </a:t>
            </a:r>
            <a:r>
              <a:rPr lang="pl-PL" dirty="0" err="1" smtClean="0">
                <a:solidFill>
                  <a:schemeClr val="bg1"/>
                </a:solidFill>
              </a:rPr>
              <a:t>also</a:t>
            </a:r>
            <a:r>
              <a:rPr lang="pl-PL" dirty="0" smtClean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available </a:t>
            </a:r>
            <a:r>
              <a:rPr lang="en-US" dirty="0">
                <a:solidFill>
                  <a:schemeClr val="bg1"/>
                </a:solidFill>
              </a:rPr>
              <a:t>here.</a:t>
            </a:r>
            <a:endParaRPr lang="pl-PL" b="1" dirty="0">
              <a:solidFill>
                <a:schemeClr val="bg1"/>
              </a:solidFill>
            </a:endParaRPr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6762" y="368300"/>
            <a:ext cx="767251" cy="801605"/>
          </a:xfrm>
          <a:prstGeom prst="rect">
            <a:avLst/>
          </a:prstGeom>
        </p:spPr>
      </p:pic>
      <p:sp>
        <p:nvSpPr>
          <p:cNvPr id="8" name="pole tekstowe 18"/>
          <p:cNvSpPr txBox="1"/>
          <p:nvPr/>
        </p:nvSpPr>
        <p:spPr>
          <a:xfrm>
            <a:off x="972851" y="860862"/>
            <a:ext cx="4100650" cy="6180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pl-PL" sz="2800" b="1" cap="all" dirty="0" err="1">
                <a:solidFill>
                  <a:schemeClr val="bg1"/>
                </a:solidFill>
              </a:rPr>
              <a:t>informatorium</a:t>
            </a:r>
            <a:endParaRPr lang="pl-PL" sz="2800" b="1" cap="al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37822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11"/>
          <a:stretch/>
        </p:blipFill>
        <p:spPr>
          <a:xfrm>
            <a:off x="7308381" y="0"/>
            <a:ext cx="4896000" cy="6858000"/>
          </a:xfrm>
          <a:prstGeom prst="rect">
            <a:avLst/>
          </a:prstGeom>
        </p:spPr>
      </p:pic>
      <p:sp>
        <p:nvSpPr>
          <p:cNvPr id="38" name="Dowolny kształt: kształt 37"/>
          <p:cNvSpPr/>
          <p:nvPr/>
        </p:nvSpPr>
        <p:spPr>
          <a:xfrm>
            <a:off x="1" y="0"/>
            <a:ext cx="7796462" cy="6858000"/>
          </a:xfrm>
          <a:custGeom>
            <a:avLst/>
            <a:gdLst>
              <a:gd name="connsiteX0" fmla="*/ 0 w 9712287"/>
              <a:gd name="connsiteY0" fmla="*/ 0 h 6858000"/>
              <a:gd name="connsiteX1" fmla="*/ 6216502 w 9712287"/>
              <a:gd name="connsiteY1" fmla="*/ 0 h 6858000"/>
              <a:gd name="connsiteX2" fmla="*/ 9712287 w 9712287"/>
              <a:gd name="connsiteY2" fmla="*/ 0 h 6858000"/>
              <a:gd name="connsiteX3" fmla="*/ 9661604 w 9712287"/>
              <a:gd name="connsiteY3" fmla="*/ 15733 h 6858000"/>
              <a:gd name="connsiteX4" fmla="*/ 9484240 w 9712287"/>
              <a:gd name="connsiteY4" fmla="*/ 283312 h 6858000"/>
              <a:gd name="connsiteX5" fmla="*/ 9484240 w 9712287"/>
              <a:gd name="connsiteY5" fmla="*/ 563312 h 6858000"/>
              <a:gd name="connsiteX6" fmla="*/ 9484241 w 9712287"/>
              <a:gd name="connsiteY6" fmla="*/ 563317 h 6858000"/>
              <a:gd name="connsiteX7" fmla="*/ 9484241 w 9712287"/>
              <a:gd name="connsiteY7" fmla="*/ 6167118 h 6858000"/>
              <a:gd name="connsiteX8" fmla="*/ 9484241 w 9712287"/>
              <a:gd name="connsiteY8" fmla="*/ 6457506 h 6858000"/>
              <a:gd name="connsiteX9" fmla="*/ 9484241 w 9712287"/>
              <a:gd name="connsiteY9" fmla="*/ 6688088 h 6858000"/>
              <a:gd name="connsiteX10" fmla="*/ 9314329 w 9712287"/>
              <a:gd name="connsiteY10" fmla="*/ 6858000 h 6858000"/>
              <a:gd name="connsiteX11" fmla="*/ 9085940 w 9712287"/>
              <a:gd name="connsiteY11" fmla="*/ 6858000 h 6858000"/>
              <a:gd name="connsiteX12" fmla="*/ 5974012 w 9712287"/>
              <a:gd name="connsiteY12" fmla="*/ 6858000 h 6858000"/>
              <a:gd name="connsiteX13" fmla="*/ 0 w 9712287"/>
              <a:gd name="connsiteY1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9712287" h="6858000">
                <a:moveTo>
                  <a:pt x="0" y="0"/>
                </a:moveTo>
                <a:lnTo>
                  <a:pt x="6216502" y="0"/>
                </a:lnTo>
                <a:lnTo>
                  <a:pt x="9712287" y="0"/>
                </a:lnTo>
                <a:lnTo>
                  <a:pt x="9661604" y="15733"/>
                </a:lnTo>
                <a:cubicBezTo>
                  <a:pt x="9557375" y="59818"/>
                  <a:pt x="9484240" y="163025"/>
                  <a:pt x="9484240" y="283312"/>
                </a:cubicBezTo>
                <a:lnTo>
                  <a:pt x="9484240" y="563312"/>
                </a:lnTo>
                <a:lnTo>
                  <a:pt x="9484241" y="563317"/>
                </a:lnTo>
                <a:lnTo>
                  <a:pt x="9484241" y="6167118"/>
                </a:lnTo>
                <a:lnTo>
                  <a:pt x="9484241" y="6457506"/>
                </a:lnTo>
                <a:lnTo>
                  <a:pt x="9484241" y="6688088"/>
                </a:lnTo>
                <a:cubicBezTo>
                  <a:pt x="9484241" y="6781928"/>
                  <a:pt x="9408169" y="6858000"/>
                  <a:pt x="9314329" y="6858000"/>
                </a:cubicBezTo>
                <a:lnTo>
                  <a:pt x="9085940" y="6858000"/>
                </a:lnTo>
                <a:lnTo>
                  <a:pt x="5974012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333C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9" name="pole tekstowe 38"/>
          <p:cNvSpPr txBox="1"/>
          <p:nvPr/>
        </p:nvSpPr>
        <p:spPr>
          <a:xfrm>
            <a:off x="972851" y="2174077"/>
            <a:ext cx="5735957" cy="356869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ts val="2100"/>
              </a:lnSpc>
            </a:pPr>
            <a:r>
              <a:rPr lang="pl-PL" dirty="0" smtClean="0">
                <a:solidFill>
                  <a:schemeClr val="bg1"/>
                </a:solidFill>
              </a:rPr>
              <a:t>The </a:t>
            </a:r>
            <a:r>
              <a:rPr lang="en-US" dirty="0" smtClean="0">
                <a:solidFill>
                  <a:schemeClr val="bg1"/>
                </a:solidFill>
              </a:rPr>
              <a:t>Lending </a:t>
            </a:r>
            <a:r>
              <a:rPr lang="en-US" dirty="0">
                <a:solidFill>
                  <a:schemeClr val="bg1"/>
                </a:solidFill>
              </a:rPr>
              <a:t>Department is </a:t>
            </a:r>
            <a:r>
              <a:rPr lang="pl-PL" dirty="0" err="1" smtClean="0">
                <a:solidFill>
                  <a:schemeClr val="bg1"/>
                </a:solidFill>
              </a:rPr>
              <a:t>located</a:t>
            </a:r>
            <a:r>
              <a:rPr lang="pl-PL" dirty="0" smtClean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on </a:t>
            </a:r>
            <a:r>
              <a:rPr lang="en-US" dirty="0">
                <a:solidFill>
                  <a:schemeClr val="bg1"/>
                </a:solidFill>
              </a:rPr>
              <a:t>the ground </a:t>
            </a:r>
            <a:r>
              <a:rPr lang="en-US" dirty="0" smtClean="0">
                <a:solidFill>
                  <a:schemeClr val="bg1"/>
                </a:solidFill>
              </a:rPr>
              <a:t>floor. </a:t>
            </a:r>
            <a:r>
              <a:rPr lang="pl-PL" dirty="0" smtClean="0">
                <a:solidFill>
                  <a:schemeClr val="bg1"/>
                </a:solidFill>
              </a:rPr>
              <a:t>Y</a:t>
            </a:r>
            <a:r>
              <a:rPr lang="en-US" dirty="0" err="1" smtClean="0">
                <a:solidFill>
                  <a:schemeClr val="bg1"/>
                </a:solidFill>
              </a:rPr>
              <a:t>ou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can register </a:t>
            </a:r>
            <a:r>
              <a:rPr lang="en-US" dirty="0" smtClean="0">
                <a:solidFill>
                  <a:schemeClr val="bg1"/>
                </a:solidFill>
              </a:rPr>
              <a:t>to </a:t>
            </a:r>
            <a:r>
              <a:rPr lang="en-US" dirty="0">
                <a:solidFill>
                  <a:schemeClr val="bg1"/>
                </a:solidFill>
              </a:rPr>
              <a:t>the </a:t>
            </a:r>
            <a:r>
              <a:rPr lang="en-US" dirty="0" smtClean="0">
                <a:solidFill>
                  <a:schemeClr val="bg1"/>
                </a:solidFill>
              </a:rPr>
              <a:t>Library</a:t>
            </a:r>
            <a:r>
              <a:rPr lang="pl-PL" dirty="0" smtClean="0">
                <a:solidFill>
                  <a:schemeClr val="bg1"/>
                </a:solidFill>
              </a:rPr>
              <a:t> </a:t>
            </a:r>
            <a:r>
              <a:rPr lang="pl-PL" dirty="0" err="1" smtClean="0">
                <a:solidFill>
                  <a:schemeClr val="bg1"/>
                </a:solidFill>
              </a:rPr>
              <a:t>here</a:t>
            </a:r>
            <a:r>
              <a:rPr lang="en-US" dirty="0" smtClean="0">
                <a:solidFill>
                  <a:schemeClr val="bg1"/>
                </a:solidFill>
              </a:rPr>
              <a:t>. </a:t>
            </a:r>
            <a:r>
              <a:rPr lang="en-US" dirty="0">
                <a:solidFill>
                  <a:schemeClr val="bg1"/>
                </a:solidFill>
              </a:rPr>
              <a:t>To do it, you need an </a:t>
            </a:r>
            <a:r>
              <a:rPr lang="en-US" u="sng" dirty="0">
                <a:solidFill>
                  <a:schemeClr val="bg1"/>
                </a:solidFill>
              </a:rPr>
              <a:t>identity card</a:t>
            </a:r>
            <a:r>
              <a:rPr lang="en-US" dirty="0">
                <a:solidFill>
                  <a:schemeClr val="bg1"/>
                </a:solidFill>
              </a:rPr>
              <a:t> and a </a:t>
            </a:r>
            <a:r>
              <a:rPr lang="en-US" u="sng" dirty="0">
                <a:solidFill>
                  <a:schemeClr val="bg1"/>
                </a:solidFill>
              </a:rPr>
              <a:t>student ID</a:t>
            </a:r>
            <a:r>
              <a:rPr lang="en-US" dirty="0">
                <a:solidFill>
                  <a:schemeClr val="bg1"/>
                </a:solidFill>
              </a:rPr>
              <a:t>, which will be activated as a library card</a:t>
            </a:r>
            <a:r>
              <a:rPr lang="en-US" dirty="0" smtClean="0">
                <a:solidFill>
                  <a:schemeClr val="bg1"/>
                </a:solidFill>
              </a:rPr>
              <a:t>.</a:t>
            </a:r>
            <a:endParaRPr lang="pl-PL" dirty="0" smtClean="0">
              <a:solidFill>
                <a:schemeClr val="bg1"/>
              </a:solidFill>
            </a:endParaRPr>
          </a:p>
          <a:p>
            <a:pPr>
              <a:lnSpc>
                <a:spcPts val="2100"/>
              </a:lnSpc>
            </a:pPr>
            <a:endParaRPr lang="pl-PL" dirty="0">
              <a:solidFill>
                <a:schemeClr val="bg1"/>
              </a:solidFill>
            </a:endParaRPr>
          </a:p>
          <a:p>
            <a:pPr>
              <a:lnSpc>
                <a:spcPts val="2100"/>
              </a:lnSpc>
            </a:pPr>
            <a:r>
              <a:rPr lang="en-US" dirty="0" smtClean="0">
                <a:solidFill>
                  <a:schemeClr val="bg1"/>
                </a:solidFill>
              </a:rPr>
              <a:t>In </a:t>
            </a:r>
            <a:r>
              <a:rPr lang="en-US" dirty="0">
                <a:solidFill>
                  <a:schemeClr val="bg1"/>
                </a:solidFill>
              </a:rPr>
              <a:t>the Lending </a:t>
            </a:r>
            <a:r>
              <a:rPr lang="pl-PL" dirty="0" err="1" smtClean="0">
                <a:solidFill>
                  <a:schemeClr val="bg1"/>
                </a:solidFill>
              </a:rPr>
              <a:t>Department</a:t>
            </a:r>
            <a:r>
              <a:rPr lang="en-US" dirty="0" smtClean="0">
                <a:solidFill>
                  <a:schemeClr val="bg1"/>
                </a:solidFill>
              </a:rPr>
              <a:t>, </a:t>
            </a:r>
            <a:r>
              <a:rPr lang="en-US" dirty="0">
                <a:solidFill>
                  <a:schemeClr val="bg1"/>
                </a:solidFill>
              </a:rPr>
              <a:t>orders for books from the </a:t>
            </a:r>
            <a:r>
              <a:rPr lang="en-US" dirty="0" smtClean="0">
                <a:solidFill>
                  <a:schemeClr val="bg1"/>
                </a:solidFill>
              </a:rPr>
              <a:t>cl</a:t>
            </a:r>
            <a:r>
              <a:rPr lang="pl-PL" dirty="0" smtClean="0">
                <a:solidFill>
                  <a:schemeClr val="bg1"/>
                </a:solidFill>
              </a:rPr>
              <a:t>o</a:t>
            </a:r>
            <a:r>
              <a:rPr lang="en-US" dirty="0" err="1" smtClean="0">
                <a:solidFill>
                  <a:schemeClr val="bg1"/>
                </a:solidFill>
              </a:rPr>
              <a:t>sed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stacks for home borrowing and their returns are carried out</a:t>
            </a:r>
            <a:r>
              <a:rPr lang="en-US" dirty="0" smtClean="0">
                <a:solidFill>
                  <a:schemeClr val="bg1"/>
                </a:solidFill>
              </a:rPr>
              <a:t>.</a:t>
            </a:r>
            <a:endParaRPr lang="pl-PL" dirty="0" smtClean="0">
              <a:solidFill>
                <a:schemeClr val="bg1"/>
              </a:solidFill>
            </a:endParaRPr>
          </a:p>
          <a:p>
            <a:pPr>
              <a:lnSpc>
                <a:spcPts val="2100"/>
              </a:lnSpc>
            </a:pPr>
            <a:endParaRPr lang="pl-PL" dirty="0">
              <a:solidFill>
                <a:schemeClr val="bg1"/>
              </a:solidFill>
            </a:endParaRPr>
          </a:p>
          <a:p>
            <a:pPr>
              <a:lnSpc>
                <a:spcPts val="2100"/>
              </a:lnSpc>
            </a:pPr>
            <a:r>
              <a:rPr lang="en-US" dirty="0" smtClean="0">
                <a:solidFill>
                  <a:schemeClr val="bg1"/>
                </a:solidFill>
              </a:rPr>
              <a:t>Books </a:t>
            </a:r>
            <a:r>
              <a:rPr lang="en-US" dirty="0">
                <a:solidFill>
                  <a:schemeClr val="bg1"/>
                </a:solidFill>
              </a:rPr>
              <a:t>to borrow home </a:t>
            </a:r>
            <a:r>
              <a:rPr lang="en-US" dirty="0" smtClean="0">
                <a:solidFill>
                  <a:schemeClr val="bg1"/>
                </a:solidFill>
              </a:rPr>
              <a:t>can</a:t>
            </a:r>
            <a:r>
              <a:rPr lang="pl-PL" dirty="0" smtClean="0">
                <a:solidFill>
                  <a:schemeClr val="bg1"/>
                </a:solidFill>
              </a:rPr>
              <a:t> be </a:t>
            </a:r>
            <a:r>
              <a:rPr lang="pl-PL" dirty="0" err="1" smtClean="0">
                <a:solidFill>
                  <a:schemeClr val="bg1"/>
                </a:solidFill>
              </a:rPr>
              <a:t>also</a:t>
            </a:r>
            <a:r>
              <a:rPr lang="en-US" dirty="0" smtClean="0">
                <a:solidFill>
                  <a:schemeClr val="bg1"/>
                </a:solidFill>
              </a:rPr>
              <a:t> order</a:t>
            </a:r>
            <a:r>
              <a:rPr lang="pl-PL" dirty="0" err="1" smtClean="0">
                <a:solidFill>
                  <a:schemeClr val="bg1"/>
                </a:solidFill>
              </a:rPr>
              <a:t>ed</a:t>
            </a:r>
            <a:r>
              <a:rPr lang="pl-PL" dirty="0" smtClean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to </a:t>
            </a:r>
            <a:r>
              <a:rPr lang="pl-PL" dirty="0" smtClean="0">
                <a:solidFill>
                  <a:schemeClr val="bg1"/>
                </a:solidFill>
              </a:rPr>
              <a:t>be </a:t>
            </a:r>
            <a:r>
              <a:rPr lang="pl-PL" dirty="0" err="1" smtClean="0">
                <a:solidFill>
                  <a:schemeClr val="bg1"/>
                </a:solidFill>
              </a:rPr>
              <a:t>picked</a:t>
            </a:r>
            <a:r>
              <a:rPr lang="pl-PL" dirty="0" smtClean="0">
                <a:solidFill>
                  <a:schemeClr val="bg1"/>
                </a:solidFill>
              </a:rPr>
              <a:t> </a:t>
            </a:r>
            <a:r>
              <a:rPr lang="pl-PL" dirty="0" err="1" smtClean="0">
                <a:solidFill>
                  <a:schemeClr val="bg1"/>
                </a:solidFill>
              </a:rPr>
              <a:t>up</a:t>
            </a:r>
            <a:r>
              <a:rPr lang="pl-PL" dirty="0" smtClean="0">
                <a:solidFill>
                  <a:schemeClr val="bg1"/>
                </a:solidFill>
              </a:rPr>
              <a:t> from </a:t>
            </a:r>
            <a:r>
              <a:rPr lang="en-US" dirty="0" smtClean="0">
                <a:solidFill>
                  <a:schemeClr val="bg1"/>
                </a:solidFill>
              </a:rPr>
              <a:t>the Book </a:t>
            </a:r>
            <a:r>
              <a:rPr lang="en-US" dirty="0">
                <a:solidFill>
                  <a:schemeClr val="bg1"/>
                </a:solidFill>
              </a:rPr>
              <a:t>Locker.</a:t>
            </a:r>
            <a:endParaRPr lang="pl-PL" b="1" dirty="0">
              <a:solidFill>
                <a:schemeClr val="bg1"/>
              </a:solidFill>
            </a:endParaRPr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6762" y="368300"/>
            <a:ext cx="767251" cy="801605"/>
          </a:xfrm>
          <a:prstGeom prst="rect">
            <a:avLst/>
          </a:prstGeom>
        </p:spPr>
      </p:pic>
      <p:sp>
        <p:nvSpPr>
          <p:cNvPr id="8" name="pole tekstowe 18"/>
          <p:cNvSpPr txBox="1"/>
          <p:nvPr/>
        </p:nvSpPr>
        <p:spPr>
          <a:xfrm>
            <a:off x="972851" y="860862"/>
            <a:ext cx="4100650" cy="6180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pl-PL" sz="2800" b="1" cap="all" dirty="0" err="1" smtClean="0">
                <a:solidFill>
                  <a:schemeClr val="bg1"/>
                </a:solidFill>
              </a:rPr>
              <a:t>Lending</a:t>
            </a:r>
            <a:r>
              <a:rPr lang="pl-PL" sz="2800" b="1" cap="all" dirty="0" smtClean="0">
                <a:solidFill>
                  <a:schemeClr val="bg1"/>
                </a:solidFill>
              </a:rPr>
              <a:t> </a:t>
            </a:r>
            <a:r>
              <a:rPr lang="pl-PL" sz="2800" b="1" cap="all" dirty="0" err="1" smtClean="0">
                <a:solidFill>
                  <a:schemeClr val="bg1"/>
                </a:solidFill>
              </a:rPr>
              <a:t>Department</a:t>
            </a:r>
            <a:endParaRPr lang="pl-PL" sz="2800" b="1" cap="al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1577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0" y="0"/>
            <a:ext cx="8229600" cy="6858000"/>
          </a:xfrm>
          <a:prstGeom prst="rect">
            <a:avLst/>
          </a:prstGeom>
        </p:spPr>
      </p:pic>
      <p:sp>
        <p:nvSpPr>
          <p:cNvPr id="8" name="Dowolny kształt: kształt 7"/>
          <p:cNvSpPr/>
          <p:nvPr/>
        </p:nvSpPr>
        <p:spPr>
          <a:xfrm>
            <a:off x="9774" y="0"/>
            <a:ext cx="6295888" cy="6858000"/>
          </a:xfrm>
          <a:custGeom>
            <a:avLst/>
            <a:gdLst>
              <a:gd name="connsiteX0" fmla="*/ 0 w 6295888"/>
              <a:gd name="connsiteY0" fmla="*/ 0 h 6858000"/>
              <a:gd name="connsiteX1" fmla="*/ 2917466 w 6295888"/>
              <a:gd name="connsiteY1" fmla="*/ 0 h 6858000"/>
              <a:gd name="connsiteX2" fmla="*/ 6295888 w 6295888"/>
              <a:gd name="connsiteY2" fmla="*/ 0 h 6858000"/>
              <a:gd name="connsiteX3" fmla="*/ 6246907 w 6295888"/>
              <a:gd name="connsiteY3" fmla="*/ 15733 h 6858000"/>
              <a:gd name="connsiteX4" fmla="*/ 6075497 w 6295888"/>
              <a:gd name="connsiteY4" fmla="*/ 283312 h 6858000"/>
              <a:gd name="connsiteX5" fmla="*/ 6075497 w 6295888"/>
              <a:gd name="connsiteY5" fmla="*/ 563312 h 6858000"/>
              <a:gd name="connsiteX6" fmla="*/ 6075498 w 6295888"/>
              <a:gd name="connsiteY6" fmla="*/ 563317 h 6858000"/>
              <a:gd name="connsiteX7" fmla="*/ 6075498 w 6295888"/>
              <a:gd name="connsiteY7" fmla="*/ 6167118 h 6858000"/>
              <a:gd name="connsiteX8" fmla="*/ 6075498 w 6295888"/>
              <a:gd name="connsiteY8" fmla="*/ 6457506 h 6858000"/>
              <a:gd name="connsiteX9" fmla="*/ 6075498 w 6295888"/>
              <a:gd name="connsiteY9" fmla="*/ 6688088 h 6858000"/>
              <a:gd name="connsiteX10" fmla="*/ 5911290 w 6295888"/>
              <a:gd name="connsiteY10" fmla="*/ 6858000 h 6858000"/>
              <a:gd name="connsiteX11" fmla="*/ 5690569 w 6295888"/>
              <a:gd name="connsiteY11" fmla="*/ 6858000 h 6858000"/>
              <a:gd name="connsiteX12" fmla="*/ 2683117 w 6295888"/>
              <a:gd name="connsiteY12" fmla="*/ 6858000 h 6858000"/>
              <a:gd name="connsiteX13" fmla="*/ 0 w 6295888"/>
              <a:gd name="connsiteY1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6295888" h="6858000">
                <a:moveTo>
                  <a:pt x="0" y="0"/>
                </a:moveTo>
                <a:lnTo>
                  <a:pt x="2917466" y="0"/>
                </a:lnTo>
                <a:lnTo>
                  <a:pt x="6295888" y="0"/>
                </a:lnTo>
                <a:lnTo>
                  <a:pt x="6246907" y="15733"/>
                </a:lnTo>
                <a:cubicBezTo>
                  <a:pt x="6146177" y="59818"/>
                  <a:pt x="6075497" y="163025"/>
                  <a:pt x="6075497" y="283312"/>
                </a:cubicBezTo>
                <a:lnTo>
                  <a:pt x="6075497" y="563312"/>
                </a:lnTo>
                <a:lnTo>
                  <a:pt x="6075498" y="563317"/>
                </a:lnTo>
                <a:lnTo>
                  <a:pt x="6075498" y="6167118"/>
                </a:lnTo>
                <a:lnTo>
                  <a:pt x="6075498" y="6457506"/>
                </a:lnTo>
                <a:lnTo>
                  <a:pt x="6075498" y="6688088"/>
                </a:lnTo>
                <a:cubicBezTo>
                  <a:pt x="6075498" y="6781928"/>
                  <a:pt x="6001980" y="6858000"/>
                  <a:pt x="5911290" y="6858000"/>
                </a:cubicBezTo>
                <a:lnTo>
                  <a:pt x="5690569" y="6858000"/>
                </a:lnTo>
                <a:lnTo>
                  <a:pt x="268311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pole tekstowe 1"/>
          <p:cNvSpPr txBox="1"/>
          <p:nvPr/>
        </p:nvSpPr>
        <p:spPr>
          <a:xfrm>
            <a:off x="648645" y="1799634"/>
            <a:ext cx="4915742" cy="435962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ts val="2100"/>
              </a:lnSpc>
            </a:pPr>
            <a:r>
              <a:rPr lang="en-US" dirty="0">
                <a:solidFill>
                  <a:srgbClr val="333C70"/>
                </a:solidFill>
              </a:rPr>
              <a:t>Orders for books </a:t>
            </a:r>
            <a:r>
              <a:rPr lang="en-US" dirty="0" smtClean="0">
                <a:solidFill>
                  <a:srgbClr val="333C70"/>
                </a:solidFill>
              </a:rPr>
              <a:t>can</a:t>
            </a:r>
            <a:r>
              <a:rPr lang="pl-PL" dirty="0" smtClean="0">
                <a:solidFill>
                  <a:srgbClr val="333C70"/>
                </a:solidFill>
              </a:rPr>
              <a:t> be</a:t>
            </a:r>
            <a:r>
              <a:rPr lang="en-US" dirty="0" smtClean="0">
                <a:solidFill>
                  <a:srgbClr val="333C70"/>
                </a:solidFill>
              </a:rPr>
              <a:t> place</a:t>
            </a:r>
            <a:r>
              <a:rPr lang="pl-PL" dirty="0" smtClean="0">
                <a:solidFill>
                  <a:srgbClr val="333C70"/>
                </a:solidFill>
              </a:rPr>
              <a:t>d from </a:t>
            </a:r>
            <a:r>
              <a:rPr lang="pl-PL" dirty="0" err="1" smtClean="0">
                <a:solidFill>
                  <a:srgbClr val="333C70"/>
                </a:solidFill>
              </a:rPr>
              <a:t>home</a:t>
            </a:r>
            <a:r>
              <a:rPr lang="en-US" dirty="0" smtClean="0">
                <a:solidFill>
                  <a:srgbClr val="333C70"/>
                </a:solidFill>
              </a:rPr>
              <a:t> </a:t>
            </a:r>
            <a:r>
              <a:rPr lang="en-US" dirty="0">
                <a:solidFill>
                  <a:srgbClr val="333C70"/>
                </a:solidFill>
              </a:rPr>
              <a:t>using the reader's account in the </a:t>
            </a:r>
            <a:r>
              <a:rPr lang="pl-PL" dirty="0" smtClean="0">
                <a:solidFill>
                  <a:srgbClr val="333C70"/>
                </a:solidFill>
              </a:rPr>
              <a:t>Library</a:t>
            </a:r>
            <a:r>
              <a:rPr lang="en-US" dirty="0" smtClean="0">
                <a:solidFill>
                  <a:srgbClr val="333C70"/>
                </a:solidFill>
              </a:rPr>
              <a:t> Catalog</a:t>
            </a:r>
            <a:r>
              <a:rPr lang="pl-PL" dirty="0" smtClean="0">
                <a:solidFill>
                  <a:srgbClr val="333C70"/>
                </a:solidFill>
              </a:rPr>
              <a:t>.</a:t>
            </a:r>
          </a:p>
          <a:p>
            <a:pPr>
              <a:lnSpc>
                <a:spcPts val="2100"/>
              </a:lnSpc>
            </a:pPr>
            <a:endParaRPr lang="pl-PL" dirty="0">
              <a:solidFill>
                <a:srgbClr val="333C70"/>
              </a:solidFill>
            </a:endParaRPr>
          </a:p>
          <a:p>
            <a:pPr>
              <a:lnSpc>
                <a:spcPts val="2100"/>
              </a:lnSpc>
            </a:pPr>
            <a:r>
              <a:rPr lang="pl-PL" dirty="0" err="1" smtClean="0">
                <a:solidFill>
                  <a:srgbClr val="333C70"/>
                </a:solidFill>
              </a:rPr>
              <a:t>Every</a:t>
            </a:r>
            <a:r>
              <a:rPr lang="en-US" dirty="0" smtClean="0">
                <a:solidFill>
                  <a:srgbClr val="333C70"/>
                </a:solidFill>
              </a:rPr>
              <a:t> </a:t>
            </a:r>
            <a:r>
              <a:rPr lang="en-US" dirty="0">
                <a:solidFill>
                  <a:srgbClr val="333C70"/>
                </a:solidFill>
              </a:rPr>
              <a:t>student of the University of Lodz can borrow 10 books - each for 2 months.</a:t>
            </a:r>
            <a:endParaRPr lang="pl-PL" dirty="0">
              <a:solidFill>
                <a:srgbClr val="333C70"/>
              </a:solidFill>
            </a:endParaRPr>
          </a:p>
          <a:p>
            <a:pPr>
              <a:lnSpc>
                <a:spcPts val="2100"/>
              </a:lnSpc>
            </a:pPr>
            <a:r>
              <a:rPr lang="en-US" dirty="0">
                <a:solidFill>
                  <a:srgbClr val="333C70"/>
                </a:solidFill>
              </a:rPr>
              <a:t> </a:t>
            </a:r>
            <a:endParaRPr lang="pl-PL" dirty="0">
              <a:solidFill>
                <a:srgbClr val="333C70"/>
              </a:solidFill>
            </a:endParaRPr>
          </a:p>
          <a:p>
            <a:pPr>
              <a:lnSpc>
                <a:spcPts val="2100"/>
              </a:lnSpc>
            </a:pPr>
            <a:r>
              <a:rPr lang="en-US" dirty="0">
                <a:solidFill>
                  <a:srgbClr val="333C70"/>
                </a:solidFill>
              </a:rPr>
              <a:t>You can </a:t>
            </a:r>
            <a:r>
              <a:rPr lang="pl-PL" dirty="0" err="1" smtClean="0">
                <a:solidFill>
                  <a:srgbClr val="333C70"/>
                </a:solidFill>
              </a:rPr>
              <a:t>obtain</a:t>
            </a:r>
            <a:r>
              <a:rPr lang="pl-PL" dirty="0" smtClean="0">
                <a:solidFill>
                  <a:srgbClr val="333C70"/>
                </a:solidFill>
              </a:rPr>
              <a:t> </a:t>
            </a:r>
            <a:r>
              <a:rPr lang="pl-PL" dirty="0" err="1" smtClean="0">
                <a:solidFill>
                  <a:srgbClr val="333C70"/>
                </a:solidFill>
              </a:rPr>
              <a:t>additional</a:t>
            </a:r>
            <a:r>
              <a:rPr lang="pl-PL" dirty="0" smtClean="0">
                <a:solidFill>
                  <a:srgbClr val="333C70"/>
                </a:solidFill>
              </a:rPr>
              <a:t> </a:t>
            </a:r>
            <a:r>
              <a:rPr lang="en-US" dirty="0" err="1" smtClean="0">
                <a:solidFill>
                  <a:srgbClr val="333C70"/>
                </a:solidFill>
              </a:rPr>
              <a:t>exten</a:t>
            </a:r>
            <a:r>
              <a:rPr lang="pl-PL" dirty="0" err="1" smtClean="0">
                <a:solidFill>
                  <a:srgbClr val="333C70"/>
                </a:solidFill>
              </a:rPr>
              <a:t>tion</a:t>
            </a:r>
            <a:r>
              <a:rPr lang="pl-PL" dirty="0" smtClean="0">
                <a:solidFill>
                  <a:srgbClr val="333C70"/>
                </a:solidFill>
              </a:rPr>
              <a:t> </a:t>
            </a:r>
            <a:r>
              <a:rPr lang="pl-PL" dirty="0" err="1" smtClean="0">
                <a:solidFill>
                  <a:srgbClr val="333C70"/>
                </a:solidFill>
              </a:rPr>
              <a:t>three</a:t>
            </a:r>
            <a:r>
              <a:rPr lang="pl-PL" dirty="0" smtClean="0">
                <a:solidFill>
                  <a:srgbClr val="333C70"/>
                </a:solidFill>
              </a:rPr>
              <a:t> </a:t>
            </a:r>
            <a:r>
              <a:rPr lang="pl-PL" dirty="0" err="1" smtClean="0">
                <a:solidFill>
                  <a:srgbClr val="333C70"/>
                </a:solidFill>
              </a:rPr>
              <a:t>times</a:t>
            </a:r>
            <a:r>
              <a:rPr lang="en-US" dirty="0" smtClean="0">
                <a:solidFill>
                  <a:srgbClr val="333C70"/>
                </a:solidFill>
              </a:rPr>
              <a:t>, </a:t>
            </a:r>
            <a:r>
              <a:rPr lang="en-US" dirty="0">
                <a:solidFill>
                  <a:srgbClr val="333C70"/>
                </a:solidFill>
              </a:rPr>
              <a:t>provided that the book is not reserved:</a:t>
            </a:r>
            <a:endParaRPr lang="pl-PL" dirty="0">
              <a:solidFill>
                <a:srgbClr val="333C70"/>
              </a:solidFill>
            </a:endParaRPr>
          </a:p>
          <a:p>
            <a:pPr marL="285750" indent="-285750">
              <a:lnSpc>
                <a:spcPts val="2100"/>
              </a:lnSpc>
              <a:buFont typeface="Arial" panose="020B0604020202020204" pitchFamily="34" charset="0"/>
              <a:buChar char="•"/>
            </a:pPr>
            <a:r>
              <a:rPr lang="pl-PL" dirty="0" err="1" smtClean="0">
                <a:solidFill>
                  <a:srgbClr val="333C70"/>
                </a:solidFill>
              </a:rPr>
              <a:t>twice</a:t>
            </a:r>
            <a:r>
              <a:rPr lang="en-US" dirty="0" smtClean="0">
                <a:solidFill>
                  <a:srgbClr val="333C70"/>
                </a:solidFill>
              </a:rPr>
              <a:t> </a:t>
            </a:r>
            <a:r>
              <a:rPr lang="en-US" dirty="0">
                <a:solidFill>
                  <a:srgbClr val="333C70"/>
                </a:solidFill>
              </a:rPr>
              <a:t>on your </a:t>
            </a:r>
            <a:r>
              <a:rPr lang="en-US" dirty="0" smtClean="0">
                <a:solidFill>
                  <a:srgbClr val="333C70"/>
                </a:solidFill>
              </a:rPr>
              <a:t>own </a:t>
            </a:r>
            <a:r>
              <a:rPr lang="pl-PL" dirty="0" smtClean="0">
                <a:solidFill>
                  <a:srgbClr val="333C70"/>
                </a:solidFill>
              </a:rPr>
              <a:t>by </a:t>
            </a:r>
            <a:r>
              <a:rPr lang="en-US" dirty="0" smtClean="0">
                <a:solidFill>
                  <a:srgbClr val="333C70"/>
                </a:solidFill>
              </a:rPr>
              <a:t>logging </a:t>
            </a:r>
            <a:r>
              <a:rPr lang="en-US" dirty="0">
                <a:solidFill>
                  <a:srgbClr val="333C70"/>
                </a:solidFill>
              </a:rPr>
              <a:t>into your library account,</a:t>
            </a:r>
            <a:endParaRPr lang="pl-PL" dirty="0">
              <a:solidFill>
                <a:srgbClr val="333C70"/>
              </a:solidFill>
            </a:endParaRPr>
          </a:p>
          <a:p>
            <a:pPr marL="285750" indent="-285750">
              <a:lnSpc>
                <a:spcPts val="2100"/>
              </a:lnSpc>
              <a:buFont typeface="Arial" panose="020B0604020202020204" pitchFamily="34" charset="0"/>
              <a:buChar char="•"/>
            </a:pPr>
            <a:r>
              <a:rPr lang="pl-PL" dirty="0" smtClean="0">
                <a:solidFill>
                  <a:srgbClr val="333C70"/>
                </a:solidFill>
              </a:rPr>
              <a:t>t</a:t>
            </a:r>
            <a:r>
              <a:rPr lang="en-US" dirty="0" smtClean="0">
                <a:solidFill>
                  <a:srgbClr val="333C70"/>
                </a:solidFill>
              </a:rPr>
              <a:t>he </a:t>
            </a:r>
            <a:r>
              <a:rPr lang="pl-PL" dirty="0" smtClean="0">
                <a:solidFill>
                  <a:srgbClr val="333C70"/>
                </a:solidFill>
              </a:rPr>
              <a:t>third</a:t>
            </a:r>
            <a:r>
              <a:rPr lang="en-US" dirty="0" smtClean="0">
                <a:solidFill>
                  <a:srgbClr val="333C70"/>
                </a:solidFill>
              </a:rPr>
              <a:t> time</a:t>
            </a:r>
            <a:r>
              <a:rPr lang="pl-PL" dirty="0" smtClean="0">
                <a:solidFill>
                  <a:srgbClr val="333C70"/>
                </a:solidFill>
              </a:rPr>
              <a:t> by</a:t>
            </a:r>
            <a:r>
              <a:rPr lang="en-US" dirty="0" smtClean="0">
                <a:solidFill>
                  <a:srgbClr val="333C70"/>
                </a:solidFill>
              </a:rPr>
              <a:t> </a:t>
            </a:r>
            <a:r>
              <a:rPr lang="en-US" dirty="0">
                <a:solidFill>
                  <a:srgbClr val="333C70"/>
                </a:solidFill>
              </a:rPr>
              <a:t>coming to the Lending Department with books.</a:t>
            </a:r>
            <a:endParaRPr lang="pl-PL" b="1" dirty="0">
              <a:solidFill>
                <a:srgbClr val="333C70"/>
              </a:solidFill>
            </a:endParaRPr>
          </a:p>
          <a:p>
            <a:pPr>
              <a:lnSpc>
                <a:spcPts val="2100"/>
              </a:lnSpc>
            </a:pPr>
            <a:endParaRPr lang="pl-PL" dirty="0" smtClean="0">
              <a:solidFill>
                <a:srgbClr val="333C70"/>
              </a:solidFill>
            </a:endParaRPr>
          </a:p>
          <a:p>
            <a:pPr>
              <a:lnSpc>
                <a:spcPts val="2100"/>
              </a:lnSpc>
            </a:pPr>
            <a:endParaRPr lang="pl-PL" dirty="0">
              <a:solidFill>
                <a:srgbClr val="333C70"/>
              </a:solidFill>
            </a:endParaRPr>
          </a:p>
          <a:p>
            <a:pPr lvl="1">
              <a:spcAft>
                <a:spcPts val="1800"/>
              </a:spcAft>
            </a:pPr>
            <a:r>
              <a:rPr lang="pl-PL" sz="1400" dirty="0">
                <a:solidFill>
                  <a:srgbClr val="333C70"/>
                </a:solidFill>
              </a:rPr>
              <a:t> </a:t>
            </a:r>
          </a:p>
        </p:txBody>
      </p:sp>
      <p:pic>
        <p:nvPicPr>
          <p:cNvPr id="10" name="Obraz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6762" y="368300"/>
            <a:ext cx="767251" cy="801605"/>
          </a:xfrm>
          <a:prstGeom prst="rect">
            <a:avLst/>
          </a:prstGeom>
        </p:spPr>
      </p:pic>
      <p:sp>
        <p:nvSpPr>
          <p:cNvPr id="11" name="pole tekstowe 10"/>
          <p:cNvSpPr txBox="1"/>
          <p:nvPr/>
        </p:nvSpPr>
        <p:spPr>
          <a:xfrm>
            <a:off x="648645" y="607859"/>
            <a:ext cx="4175071" cy="58391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pl-PL" sz="2800" b="1" cap="all" dirty="0" err="1" smtClean="0">
                <a:solidFill>
                  <a:srgbClr val="333C70"/>
                </a:solidFill>
              </a:rPr>
              <a:t>circulation</a:t>
            </a:r>
            <a:r>
              <a:rPr lang="pl-PL" sz="2800" b="1" cap="all" dirty="0" smtClean="0">
                <a:solidFill>
                  <a:srgbClr val="333C70"/>
                </a:solidFill>
              </a:rPr>
              <a:t> </a:t>
            </a:r>
            <a:r>
              <a:rPr lang="pl-PL" sz="2800" b="1" cap="all" dirty="0" err="1" smtClean="0">
                <a:solidFill>
                  <a:srgbClr val="333C70"/>
                </a:solidFill>
              </a:rPr>
              <a:t>rules</a:t>
            </a:r>
            <a:endParaRPr lang="pl-PL" sz="2800" b="1" cap="all" dirty="0">
              <a:solidFill>
                <a:srgbClr val="333C7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68953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0" y="0"/>
            <a:ext cx="8229600" cy="6858000"/>
          </a:xfrm>
          <a:prstGeom prst="rect">
            <a:avLst/>
          </a:prstGeom>
        </p:spPr>
      </p:pic>
      <p:sp>
        <p:nvSpPr>
          <p:cNvPr id="8" name="Dowolny kształt: kształt 7"/>
          <p:cNvSpPr/>
          <p:nvPr/>
        </p:nvSpPr>
        <p:spPr>
          <a:xfrm>
            <a:off x="9774" y="0"/>
            <a:ext cx="6295888" cy="6858000"/>
          </a:xfrm>
          <a:custGeom>
            <a:avLst/>
            <a:gdLst>
              <a:gd name="connsiteX0" fmla="*/ 0 w 6295888"/>
              <a:gd name="connsiteY0" fmla="*/ 0 h 6858000"/>
              <a:gd name="connsiteX1" fmla="*/ 2917466 w 6295888"/>
              <a:gd name="connsiteY1" fmla="*/ 0 h 6858000"/>
              <a:gd name="connsiteX2" fmla="*/ 6295888 w 6295888"/>
              <a:gd name="connsiteY2" fmla="*/ 0 h 6858000"/>
              <a:gd name="connsiteX3" fmla="*/ 6246907 w 6295888"/>
              <a:gd name="connsiteY3" fmla="*/ 15733 h 6858000"/>
              <a:gd name="connsiteX4" fmla="*/ 6075497 w 6295888"/>
              <a:gd name="connsiteY4" fmla="*/ 283312 h 6858000"/>
              <a:gd name="connsiteX5" fmla="*/ 6075497 w 6295888"/>
              <a:gd name="connsiteY5" fmla="*/ 563312 h 6858000"/>
              <a:gd name="connsiteX6" fmla="*/ 6075498 w 6295888"/>
              <a:gd name="connsiteY6" fmla="*/ 563317 h 6858000"/>
              <a:gd name="connsiteX7" fmla="*/ 6075498 w 6295888"/>
              <a:gd name="connsiteY7" fmla="*/ 6167118 h 6858000"/>
              <a:gd name="connsiteX8" fmla="*/ 6075498 w 6295888"/>
              <a:gd name="connsiteY8" fmla="*/ 6457506 h 6858000"/>
              <a:gd name="connsiteX9" fmla="*/ 6075498 w 6295888"/>
              <a:gd name="connsiteY9" fmla="*/ 6688088 h 6858000"/>
              <a:gd name="connsiteX10" fmla="*/ 5911290 w 6295888"/>
              <a:gd name="connsiteY10" fmla="*/ 6858000 h 6858000"/>
              <a:gd name="connsiteX11" fmla="*/ 5690569 w 6295888"/>
              <a:gd name="connsiteY11" fmla="*/ 6858000 h 6858000"/>
              <a:gd name="connsiteX12" fmla="*/ 2683117 w 6295888"/>
              <a:gd name="connsiteY12" fmla="*/ 6858000 h 6858000"/>
              <a:gd name="connsiteX13" fmla="*/ 0 w 6295888"/>
              <a:gd name="connsiteY1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6295888" h="6858000">
                <a:moveTo>
                  <a:pt x="0" y="0"/>
                </a:moveTo>
                <a:lnTo>
                  <a:pt x="2917466" y="0"/>
                </a:lnTo>
                <a:lnTo>
                  <a:pt x="6295888" y="0"/>
                </a:lnTo>
                <a:lnTo>
                  <a:pt x="6246907" y="15733"/>
                </a:lnTo>
                <a:cubicBezTo>
                  <a:pt x="6146177" y="59818"/>
                  <a:pt x="6075497" y="163025"/>
                  <a:pt x="6075497" y="283312"/>
                </a:cubicBezTo>
                <a:lnTo>
                  <a:pt x="6075497" y="563312"/>
                </a:lnTo>
                <a:lnTo>
                  <a:pt x="6075498" y="563317"/>
                </a:lnTo>
                <a:lnTo>
                  <a:pt x="6075498" y="6167118"/>
                </a:lnTo>
                <a:lnTo>
                  <a:pt x="6075498" y="6457506"/>
                </a:lnTo>
                <a:lnTo>
                  <a:pt x="6075498" y="6688088"/>
                </a:lnTo>
                <a:cubicBezTo>
                  <a:pt x="6075498" y="6781928"/>
                  <a:pt x="6001980" y="6858000"/>
                  <a:pt x="5911290" y="6858000"/>
                </a:cubicBezTo>
                <a:lnTo>
                  <a:pt x="5690569" y="6858000"/>
                </a:lnTo>
                <a:lnTo>
                  <a:pt x="268311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pole tekstowe 1"/>
          <p:cNvSpPr txBox="1"/>
          <p:nvPr/>
        </p:nvSpPr>
        <p:spPr>
          <a:xfrm>
            <a:off x="648645" y="1799634"/>
            <a:ext cx="4915742" cy="435962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ts val="2100"/>
              </a:lnSpc>
            </a:pPr>
            <a:r>
              <a:rPr lang="en-US" dirty="0">
                <a:solidFill>
                  <a:srgbClr val="333C70"/>
                </a:solidFill>
              </a:rPr>
              <a:t>Books from the </a:t>
            </a:r>
            <a:r>
              <a:rPr lang="en-US" b="1" dirty="0">
                <a:solidFill>
                  <a:srgbClr val="333C70"/>
                </a:solidFill>
              </a:rPr>
              <a:t>closed stacks </a:t>
            </a:r>
            <a:r>
              <a:rPr lang="en-US" dirty="0">
                <a:solidFill>
                  <a:srgbClr val="333C70"/>
                </a:solidFill>
              </a:rPr>
              <a:t>are ordered electronically via the reader's account in the </a:t>
            </a:r>
            <a:r>
              <a:rPr lang="pl-PL" dirty="0" smtClean="0">
                <a:solidFill>
                  <a:srgbClr val="333C70"/>
                </a:solidFill>
              </a:rPr>
              <a:t>Library</a:t>
            </a:r>
            <a:r>
              <a:rPr lang="en-US" dirty="0" smtClean="0">
                <a:solidFill>
                  <a:srgbClr val="333C70"/>
                </a:solidFill>
              </a:rPr>
              <a:t> Catalog</a:t>
            </a:r>
            <a:r>
              <a:rPr lang="pl-PL" dirty="0" smtClean="0">
                <a:solidFill>
                  <a:srgbClr val="333C70"/>
                </a:solidFill>
              </a:rPr>
              <a:t>, </a:t>
            </a:r>
            <a:r>
              <a:rPr lang="pl-PL" dirty="0" err="1" smtClean="0">
                <a:solidFill>
                  <a:srgbClr val="333C70"/>
                </a:solidFill>
              </a:rPr>
              <a:t>where</a:t>
            </a:r>
            <a:r>
              <a:rPr lang="pl-PL" dirty="0" smtClean="0">
                <a:solidFill>
                  <a:srgbClr val="333C70"/>
                </a:solidFill>
              </a:rPr>
              <a:t> </a:t>
            </a:r>
            <a:r>
              <a:rPr lang="pl-PL" dirty="0" err="1" smtClean="0">
                <a:solidFill>
                  <a:srgbClr val="333C70"/>
                </a:solidFill>
              </a:rPr>
              <a:t>you</a:t>
            </a:r>
            <a:r>
              <a:rPr lang="pl-PL" dirty="0" smtClean="0">
                <a:solidFill>
                  <a:srgbClr val="333C70"/>
                </a:solidFill>
              </a:rPr>
              <a:t> </a:t>
            </a:r>
            <a:r>
              <a:rPr lang="pl-PL" dirty="0" err="1" smtClean="0">
                <a:solidFill>
                  <a:srgbClr val="333C70"/>
                </a:solidFill>
              </a:rPr>
              <a:t>will</a:t>
            </a:r>
            <a:r>
              <a:rPr lang="pl-PL" dirty="0" smtClean="0">
                <a:solidFill>
                  <a:srgbClr val="333C70"/>
                </a:solidFill>
              </a:rPr>
              <a:t> </a:t>
            </a:r>
            <a:r>
              <a:rPr lang="pl-PL" dirty="0" err="1" smtClean="0">
                <a:solidFill>
                  <a:srgbClr val="333C70"/>
                </a:solidFill>
              </a:rPr>
              <a:t>find</a:t>
            </a:r>
            <a:r>
              <a:rPr lang="pl-PL" dirty="0" smtClean="0">
                <a:solidFill>
                  <a:srgbClr val="333C70"/>
                </a:solidFill>
              </a:rPr>
              <a:t> </a:t>
            </a:r>
            <a:r>
              <a:rPr lang="pl-PL" dirty="0" err="1" smtClean="0">
                <a:solidFill>
                  <a:srgbClr val="333C70"/>
                </a:solidFill>
              </a:rPr>
              <a:t>following</a:t>
            </a:r>
            <a:r>
              <a:rPr lang="pl-PL" dirty="0" smtClean="0">
                <a:solidFill>
                  <a:srgbClr val="333C70"/>
                </a:solidFill>
              </a:rPr>
              <a:t> </a:t>
            </a:r>
            <a:r>
              <a:rPr lang="pl-PL" dirty="0" err="1" smtClean="0">
                <a:solidFill>
                  <a:srgbClr val="333C70"/>
                </a:solidFill>
              </a:rPr>
              <a:t>descriptions</a:t>
            </a:r>
            <a:r>
              <a:rPr lang="en-US" dirty="0" smtClean="0">
                <a:solidFill>
                  <a:srgbClr val="333C70"/>
                </a:solidFill>
              </a:rPr>
              <a:t>:</a:t>
            </a:r>
            <a:endParaRPr lang="pl-PL" dirty="0" smtClean="0">
              <a:solidFill>
                <a:srgbClr val="333C70"/>
              </a:solidFill>
            </a:endParaRPr>
          </a:p>
          <a:p>
            <a:pPr>
              <a:lnSpc>
                <a:spcPts val="2100"/>
              </a:lnSpc>
            </a:pPr>
            <a:endParaRPr lang="pl-PL" dirty="0">
              <a:solidFill>
                <a:srgbClr val="333C70"/>
              </a:solidFill>
            </a:endParaRPr>
          </a:p>
          <a:p>
            <a:pPr marL="285750" indent="-285750">
              <a:lnSpc>
                <a:spcPts val="2100"/>
              </a:lnSpc>
              <a:buFontTx/>
              <a:buChar char="-"/>
            </a:pPr>
            <a:r>
              <a:rPr lang="pl-PL" b="1" dirty="0">
                <a:solidFill>
                  <a:srgbClr val="333C70"/>
                </a:solidFill>
              </a:rPr>
              <a:t>„zbiory do wypożyczeń (księgozbiór magazynowy)”</a:t>
            </a:r>
            <a:r>
              <a:rPr lang="pl-PL" dirty="0">
                <a:solidFill>
                  <a:srgbClr val="333C70"/>
                </a:solidFill>
              </a:rPr>
              <a:t> </a:t>
            </a:r>
            <a:r>
              <a:rPr lang="pl-PL" dirty="0" err="1" smtClean="0">
                <a:solidFill>
                  <a:srgbClr val="333C70"/>
                </a:solidFill>
              </a:rPr>
              <a:t>you</a:t>
            </a:r>
            <a:r>
              <a:rPr lang="pl-PL" dirty="0" smtClean="0">
                <a:solidFill>
                  <a:srgbClr val="333C70"/>
                </a:solidFill>
              </a:rPr>
              <a:t> </a:t>
            </a:r>
            <a:r>
              <a:rPr lang="pl-PL" dirty="0" err="1" smtClean="0">
                <a:solidFill>
                  <a:srgbClr val="333C70"/>
                </a:solidFill>
              </a:rPr>
              <a:t>can</a:t>
            </a:r>
            <a:r>
              <a:rPr lang="pl-PL" dirty="0" smtClean="0">
                <a:solidFill>
                  <a:srgbClr val="333C70"/>
                </a:solidFill>
              </a:rPr>
              <a:t> order a </a:t>
            </a:r>
            <a:r>
              <a:rPr lang="pl-PL" dirty="0" err="1" smtClean="0">
                <a:solidFill>
                  <a:srgbClr val="333C70"/>
                </a:solidFill>
              </a:rPr>
              <a:t>book</a:t>
            </a:r>
            <a:r>
              <a:rPr lang="pl-PL" dirty="0" smtClean="0">
                <a:solidFill>
                  <a:srgbClr val="333C70"/>
                </a:solidFill>
              </a:rPr>
              <a:t> to be </a:t>
            </a:r>
            <a:r>
              <a:rPr lang="pl-PL" dirty="0" err="1" smtClean="0">
                <a:solidFill>
                  <a:srgbClr val="333C70"/>
                </a:solidFill>
              </a:rPr>
              <a:t>sent</a:t>
            </a:r>
            <a:r>
              <a:rPr lang="pl-PL" dirty="0" smtClean="0">
                <a:solidFill>
                  <a:srgbClr val="333C70"/>
                </a:solidFill>
              </a:rPr>
              <a:t> to the </a:t>
            </a:r>
            <a:r>
              <a:rPr lang="pl-PL" dirty="0" err="1" smtClean="0">
                <a:solidFill>
                  <a:srgbClr val="333C70"/>
                </a:solidFill>
              </a:rPr>
              <a:t>Lending</a:t>
            </a:r>
            <a:r>
              <a:rPr lang="pl-PL" dirty="0" smtClean="0">
                <a:solidFill>
                  <a:srgbClr val="333C70"/>
                </a:solidFill>
              </a:rPr>
              <a:t> </a:t>
            </a:r>
            <a:r>
              <a:rPr lang="pl-PL" dirty="0" err="1" smtClean="0">
                <a:solidFill>
                  <a:srgbClr val="333C70"/>
                </a:solidFill>
              </a:rPr>
              <a:t>Department</a:t>
            </a:r>
            <a:r>
              <a:rPr lang="pl-PL" dirty="0" smtClean="0">
                <a:solidFill>
                  <a:srgbClr val="333C70"/>
                </a:solidFill>
              </a:rPr>
              <a:t> and the </a:t>
            </a:r>
            <a:r>
              <a:rPr lang="pl-PL" dirty="0" err="1" smtClean="0">
                <a:solidFill>
                  <a:srgbClr val="333C70"/>
                </a:solidFill>
              </a:rPr>
              <a:t>Book</a:t>
            </a:r>
            <a:r>
              <a:rPr lang="pl-PL" dirty="0" smtClean="0">
                <a:solidFill>
                  <a:srgbClr val="333C70"/>
                </a:solidFill>
              </a:rPr>
              <a:t> </a:t>
            </a:r>
            <a:r>
              <a:rPr lang="pl-PL" dirty="0" err="1" smtClean="0">
                <a:solidFill>
                  <a:srgbClr val="333C70"/>
                </a:solidFill>
              </a:rPr>
              <a:t>Locker</a:t>
            </a:r>
            <a:r>
              <a:rPr lang="pl-PL" dirty="0" smtClean="0">
                <a:solidFill>
                  <a:srgbClr val="333C70"/>
                </a:solidFill>
              </a:rPr>
              <a:t>,</a:t>
            </a:r>
            <a:endParaRPr lang="pl-PL" dirty="0">
              <a:solidFill>
                <a:srgbClr val="333C70"/>
              </a:solidFill>
            </a:endParaRPr>
          </a:p>
          <a:p>
            <a:pPr marL="285750" indent="-285750">
              <a:lnSpc>
                <a:spcPts val="2100"/>
              </a:lnSpc>
              <a:buFont typeface="Arial" panose="020B0604020202020204" pitchFamily="34" charset="0"/>
              <a:buChar char="•"/>
            </a:pPr>
            <a:endParaRPr lang="pl-PL" dirty="0">
              <a:solidFill>
                <a:srgbClr val="333C70"/>
              </a:solidFill>
            </a:endParaRPr>
          </a:p>
          <a:p>
            <a:pPr marL="285750" indent="-285750">
              <a:lnSpc>
                <a:spcPts val="2100"/>
              </a:lnSpc>
              <a:buFont typeface="Arial" panose="020B0604020202020204" pitchFamily="34" charset="0"/>
              <a:buChar char="•"/>
            </a:pPr>
            <a:r>
              <a:rPr lang="pl-PL" dirty="0" smtClean="0">
                <a:solidFill>
                  <a:srgbClr val="333C70"/>
                </a:solidFill>
              </a:rPr>
              <a:t>„</a:t>
            </a:r>
            <a:r>
              <a:rPr lang="pl-PL" b="1" dirty="0">
                <a:solidFill>
                  <a:srgbClr val="333C70"/>
                </a:solidFill>
              </a:rPr>
              <a:t>zbiory do korzystania na miejscu (księgozbiór magazynowy)”</a:t>
            </a:r>
            <a:r>
              <a:rPr lang="pl-PL" dirty="0">
                <a:solidFill>
                  <a:srgbClr val="333C70"/>
                </a:solidFill>
              </a:rPr>
              <a:t> </a:t>
            </a:r>
            <a:r>
              <a:rPr lang="pl-PL" dirty="0" err="1">
                <a:solidFill>
                  <a:srgbClr val="333C70"/>
                </a:solidFill>
              </a:rPr>
              <a:t>you</a:t>
            </a:r>
            <a:r>
              <a:rPr lang="pl-PL" dirty="0">
                <a:solidFill>
                  <a:srgbClr val="333C70"/>
                </a:solidFill>
              </a:rPr>
              <a:t> </a:t>
            </a:r>
            <a:r>
              <a:rPr lang="pl-PL" dirty="0" err="1">
                <a:solidFill>
                  <a:srgbClr val="333C70"/>
                </a:solidFill>
              </a:rPr>
              <a:t>can</a:t>
            </a:r>
            <a:r>
              <a:rPr lang="pl-PL" dirty="0">
                <a:solidFill>
                  <a:srgbClr val="333C70"/>
                </a:solidFill>
              </a:rPr>
              <a:t> </a:t>
            </a:r>
            <a:r>
              <a:rPr lang="pl-PL" dirty="0" smtClean="0">
                <a:solidFill>
                  <a:srgbClr val="333C70"/>
                </a:solidFill>
              </a:rPr>
              <a:t>order a </a:t>
            </a:r>
            <a:r>
              <a:rPr lang="pl-PL" dirty="0" err="1" smtClean="0">
                <a:solidFill>
                  <a:srgbClr val="333C70"/>
                </a:solidFill>
              </a:rPr>
              <a:t>book</a:t>
            </a:r>
            <a:r>
              <a:rPr lang="pl-PL" dirty="0" smtClean="0">
                <a:solidFill>
                  <a:srgbClr val="333C70"/>
                </a:solidFill>
              </a:rPr>
              <a:t> </a:t>
            </a:r>
            <a:r>
              <a:rPr lang="pl-PL" dirty="0" err="1" smtClean="0">
                <a:solidFill>
                  <a:srgbClr val="333C70"/>
                </a:solidFill>
              </a:rPr>
              <a:t>or</a:t>
            </a:r>
            <a:r>
              <a:rPr lang="pl-PL" dirty="0" smtClean="0">
                <a:solidFill>
                  <a:srgbClr val="333C70"/>
                </a:solidFill>
              </a:rPr>
              <a:t> </a:t>
            </a:r>
            <a:br>
              <a:rPr lang="pl-PL" dirty="0" smtClean="0">
                <a:solidFill>
                  <a:srgbClr val="333C70"/>
                </a:solidFill>
              </a:rPr>
            </a:br>
            <a:r>
              <a:rPr lang="pl-PL" dirty="0" smtClean="0">
                <a:solidFill>
                  <a:srgbClr val="333C70"/>
                </a:solidFill>
              </a:rPr>
              <a:t>a </a:t>
            </a:r>
            <a:r>
              <a:rPr lang="pl-PL" dirty="0" err="1" smtClean="0">
                <a:solidFill>
                  <a:srgbClr val="333C70"/>
                </a:solidFill>
              </a:rPr>
              <a:t>journal</a:t>
            </a:r>
            <a:r>
              <a:rPr lang="pl-PL" dirty="0" smtClean="0">
                <a:solidFill>
                  <a:srgbClr val="333C70"/>
                </a:solidFill>
              </a:rPr>
              <a:t> to be </a:t>
            </a:r>
            <a:r>
              <a:rPr lang="pl-PL" dirty="0" err="1" smtClean="0">
                <a:solidFill>
                  <a:srgbClr val="333C70"/>
                </a:solidFill>
              </a:rPr>
              <a:t>sent</a:t>
            </a:r>
            <a:r>
              <a:rPr lang="pl-PL" dirty="0" smtClean="0">
                <a:solidFill>
                  <a:srgbClr val="333C70"/>
                </a:solidFill>
              </a:rPr>
              <a:t> to </a:t>
            </a:r>
            <a:r>
              <a:rPr lang="pl-PL" dirty="0">
                <a:solidFill>
                  <a:srgbClr val="333C70"/>
                </a:solidFill>
              </a:rPr>
              <a:t>the </a:t>
            </a:r>
            <a:r>
              <a:rPr lang="pl-PL" dirty="0" err="1" smtClean="0">
                <a:solidFill>
                  <a:srgbClr val="333C70"/>
                </a:solidFill>
              </a:rPr>
              <a:t>Main</a:t>
            </a:r>
            <a:r>
              <a:rPr lang="pl-PL" dirty="0" smtClean="0">
                <a:solidFill>
                  <a:srgbClr val="333C70"/>
                </a:solidFill>
              </a:rPr>
              <a:t> Reading </a:t>
            </a:r>
            <a:r>
              <a:rPr lang="pl-PL" dirty="0" err="1" smtClean="0">
                <a:solidFill>
                  <a:srgbClr val="333C70"/>
                </a:solidFill>
              </a:rPr>
              <a:t>Room</a:t>
            </a:r>
            <a:r>
              <a:rPr lang="pl-PL" dirty="0" smtClean="0">
                <a:solidFill>
                  <a:srgbClr val="333C70"/>
                </a:solidFill>
              </a:rPr>
              <a:t>, the Reading </a:t>
            </a:r>
            <a:r>
              <a:rPr lang="pl-PL" dirty="0" err="1" smtClean="0">
                <a:solidFill>
                  <a:srgbClr val="333C70"/>
                </a:solidFill>
              </a:rPr>
              <a:t>Room</a:t>
            </a:r>
            <a:r>
              <a:rPr lang="pl-PL" dirty="0" smtClean="0">
                <a:solidFill>
                  <a:srgbClr val="333C70"/>
                </a:solidFill>
              </a:rPr>
              <a:t> of </a:t>
            </a:r>
            <a:r>
              <a:rPr lang="pl-PL" dirty="0" err="1" smtClean="0">
                <a:solidFill>
                  <a:srgbClr val="333C70"/>
                </a:solidFill>
              </a:rPr>
              <a:t>Historical</a:t>
            </a:r>
            <a:r>
              <a:rPr lang="pl-PL" dirty="0" smtClean="0">
                <a:solidFill>
                  <a:srgbClr val="333C70"/>
                </a:solidFill>
              </a:rPr>
              <a:t> Collection </a:t>
            </a:r>
            <a:r>
              <a:rPr lang="pl-PL" dirty="0" err="1" smtClean="0">
                <a:solidFill>
                  <a:srgbClr val="333C70"/>
                </a:solidFill>
              </a:rPr>
              <a:t>or</a:t>
            </a:r>
            <a:r>
              <a:rPr lang="pl-PL" dirty="0" smtClean="0">
                <a:solidFill>
                  <a:srgbClr val="333C70"/>
                </a:solidFill>
              </a:rPr>
              <a:t> to the 2nd </a:t>
            </a:r>
            <a:r>
              <a:rPr lang="pl-PL" dirty="0" err="1" smtClean="0">
                <a:solidFill>
                  <a:srgbClr val="333C70"/>
                </a:solidFill>
              </a:rPr>
              <a:t>floor</a:t>
            </a:r>
            <a:r>
              <a:rPr lang="pl-PL" dirty="0" smtClean="0">
                <a:solidFill>
                  <a:srgbClr val="333C70"/>
                </a:solidFill>
              </a:rPr>
              <a:t> of the Open Access </a:t>
            </a:r>
            <a:r>
              <a:rPr lang="pl-PL" dirty="0" err="1" smtClean="0">
                <a:solidFill>
                  <a:srgbClr val="333C70"/>
                </a:solidFill>
              </a:rPr>
              <a:t>area</a:t>
            </a:r>
            <a:r>
              <a:rPr lang="pl-PL" dirty="0" smtClean="0">
                <a:solidFill>
                  <a:srgbClr val="333C70"/>
                </a:solidFill>
              </a:rPr>
              <a:t>.</a:t>
            </a:r>
            <a:endParaRPr lang="pl-PL" dirty="0">
              <a:solidFill>
                <a:srgbClr val="333C70"/>
              </a:solidFill>
            </a:endParaRPr>
          </a:p>
          <a:p>
            <a:pPr marL="285750" indent="-285750">
              <a:lnSpc>
                <a:spcPts val="2100"/>
              </a:lnSpc>
              <a:buFont typeface="Arial" panose="020B0604020202020204" pitchFamily="34" charset="0"/>
              <a:buChar char="•"/>
            </a:pPr>
            <a:endParaRPr lang="pl-PL" dirty="0">
              <a:solidFill>
                <a:srgbClr val="333C70"/>
              </a:solidFill>
            </a:endParaRPr>
          </a:p>
          <a:p>
            <a:pPr>
              <a:lnSpc>
                <a:spcPts val="2100"/>
              </a:lnSpc>
            </a:pPr>
            <a:endParaRPr lang="pl-PL" dirty="0">
              <a:solidFill>
                <a:srgbClr val="333C70"/>
              </a:solidFill>
            </a:endParaRPr>
          </a:p>
          <a:p>
            <a:pPr>
              <a:lnSpc>
                <a:spcPts val="2100"/>
              </a:lnSpc>
            </a:pPr>
            <a:endParaRPr lang="pl-PL" dirty="0">
              <a:solidFill>
                <a:srgbClr val="333C70"/>
              </a:solidFill>
            </a:endParaRPr>
          </a:p>
          <a:p>
            <a:pPr>
              <a:lnSpc>
                <a:spcPts val="2100"/>
              </a:lnSpc>
            </a:pPr>
            <a:endParaRPr lang="pl-PL" dirty="0">
              <a:solidFill>
                <a:srgbClr val="333C70"/>
              </a:solidFill>
            </a:endParaRPr>
          </a:p>
          <a:p>
            <a:pPr lvl="1">
              <a:spcAft>
                <a:spcPts val="1800"/>
              </a:spcAft>
            </a:pPr>
            <a:r>
              <a:rPr lang="pl-PL" sz="1400" dirty="0">
                <a:solidFill>
                  <a:srgbClr val="333C70"/>
                </a:solidFill>
              </a:rPr>
              <a:t>  </a:t>
            </a:r>
          </a:p>
        </p:txBody>
      </p:sp>
      <p:pic>
        <p:nvPicPr>
          <p:cNvPr id="10" name="Obraz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6762" y="368300"/>
            <a:ext cx="767251" cy="801605"/>
          </a:xfrm>
          <a:prstGeom prst="rect">
            <a:avLst/>
          </a:prstGeom>
        </p:spPr>
      </p:pic>
      <p:sp>
        <p:nvSpPr>
          <p:cNvPr id="11" name="pole tekstowe 10"/>
          <p:cNvSpPr txBox="1"/>
          <p:nvPr/>
        </p:nvSpPr>
        <p:spPr>
          <a:xfrm>
            <a:off x="648645" y="607859"/>
            <a:ext cx="4175071" cy="58391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pl-PL" sz="2800" b="1" cap="all" dirty="0" err="1" smtClean="0">
                <a:solidFill>
                  <a:srgbClr val="333C70"/>
                </a:solidFill>
              </a:rPr>
              <a:t>circulation</a:t>
            </a:r>
            <a:r>
              <a:rPr lang="pl-PL" sz="2800" b="1" cap="all" dirty="0" smtClean="0">
                <a:solidFill>
                  <a:srgbClr val="333C70"/>
                </a:solidFill>
              </a:rPr>
              <a:t> </a:t>
            </a:r>
            <a:r>
              <a:rPr lang="pl-PL" sz="2800" b="1" cap="all" dirty="0" err="1" smtClean="0">
                <a:solidFill>
                  <a:srgbClr val="333C70"/>
                </a:solidFill>
              </a:rPr>
              <a:t>Rules</a:t>
            </a:r>
            <a:endParaRPr lang="pl-PL" sz="2800" b="1" cap="all" dirty="0">
              <a:solidFill>
                <a:srgbClr val="333C7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56945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45" b="12999"/>
          <a:stretch/>
        </p:blipFill>
        <p:spPr>
          <a:xfrm>
            <a:off x="5815056" y="0"/>
            <a:ext cx="6384740" cy="6858000"/>
          </a:xfrm>
          <a:prstGeom prst="rect">
            <a:avLst/>
          </a:prstGeom>
        </p:spPr>
      </p:pic>
      <p:sp>
        <p:nvSpPr>
          <p:cNvPr id="8" name="Dowolny kształt: kształt 7"/>
          <p:cNvSpPr/>
          <p:nvPr/>
        </p:nvSpPr>
        <p:spPr>
          <a:xfrm>
            <a:off x="9774" y="0"/>
            <a:ext cx="6295888" cy="6858000"/>
          </a:xfrm>
          <a:custGeom>
            <a:avLst/>
            <a:gdLst>
              <a:gd name="connsiteX0" fmla="*/ 0 w 6295888"/>
              <a:gd name="connsiteY0" fmla="*/ 0 h 6858000"/>
              <a:gd name="connsiteX1" fmla="*/ 2917466 w 6295888"/>
              <a:gd name="connsiteY1" fmla="*/ 0 h 6858000"/>
              <a:gd name="connsiteX2" fmla="*/ 6295888 w 6295888"/>
              <a:gd name="connsiteY2" fmla="*/ 0 h 6858000"/>
              <a:gd name="connsiteX3" fmla="*/ 6246907 w 6295888"/>
              <a:gd name="connsiteY3" fmla="*/ 15733 h 6858000"/>
              <a:gd name="connsiteX4" fmla="*/ 6075497 w 6295888"/>
              <a:gd name="connsiteY4" fmla="*/ 283312 h 6858000"/>
              <a:gd name="connsiteX5" fmla="*/ 6075497 w 6295888"/>
              <a:gd name="connsiteY5" fmla="*/ 563312 h 6858000"/>
              <a:gd name="connsiteX6" fmla="*/ 6075498 w 6295888"/>
              <a:gd name="connsiteY6" fmla="*/ 563317 h 6858000"/>
              <a:gd name="connsiteX7" fmla="*/ 6075498 w 6295888"/>
              <a:gd name="connsiteY7" fmla="*/ 6167118 h 6858000"/>
              <a:gd name="connsiteX8" fmla="*/ 6075498 w 6295888"/>
              <a:gd name="connsiteY8" fmla="*/ 6457506 h 6858000"/>
              <a:gd name="connsiteX9" fmla="*/ 6075498 w 6295888"/>
              <a:gd name="connsiteY9" fmla="*/ 6688088 h 6858000"/>
              <a:gd name="connsiteX10" fmla="*/ 5911290 w 6295888"/>
              <a:gd name="connsiteY10" fmla="*/ 6858000 h 6858000"/>
              <a:gd name="connsiteX11" fmla="*/ 5690569 w 6295888"/>
              <a:gd name="connsiteY11" fmla="*/ 6858000 h 6858000"/>
              <a:gd name="connsiteX12" fmla="*/ 2683117 w 6295888"/>
              <a:gd name="connsiteY12" fmla="*/ 6858000 h 6858000"/>
              <a:gd name="connsiteX13" fmla="*/ 0 w 6295888"/>
              <a:gd name="connsiteY1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6295888" h="6858000">
                <a:moveTo>
                  <a:pt x="0" y="0"/>
                </a:moveTo>
                <a:lnTo>
                  <a:pt x="2917466" y="0"/>
                </a:lnTo>
                <a:lnTo>
                  <a:pt x="6295888" y="0"/>
                </a:lnTo>
                <a:lnTo>
                  <a:pt x="6246907" y="15733"/>
                </a:lnTo>
                <a:cubicBezTo>
                  <a:pt x="6146177" y="59818"/>
                  <a:pt x="6075497" y="163025"/>
                  <a:pt x="6075497" y="283312"/>
                </a:cubicBezTo>
                <a:lnTo>
                  <a:pt x="6075497" y="563312"/>
                </a:lnTo>
                <a:lnTo>
                  <a:pt x="6075498" y="563317"/>
                </a:lnTo>
                <a:lnTo>
                  <a:pt x="6075498" y="6167118"/>
                </a:lnTo>
                <a:lnTo>
                  <a:pt x="6075498" y="6457506"/>
                </a:lnTo>
                <a:lnTo>
                  <a:pt x="6075498" y="6688088"/>
                </a:lnTo>
                <a:cubicBezTo>
                  <a:pt x="6075498" y="6781928"/>
                  <a:pt x="6001980" y="6858000"/>
                  <a:pt x="5911290" y="6858000"/>
                </a:cubicBezTo>
                <a:lnTo>
                  <a:pt x="5690569" y="6858000"/>
                </a:lnTo>
                <a:lnTo>
                  <a:pt x="268311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0" name="Obraz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6762" y="368300"/>
            <a:ext cx="767251" cy="801605"/>
          </a:xfrm>
          <a:prstGeom prst="rect">
            <a:avLst/>
          </a:prstGeom>
        </p:spPr>
      </p:pic>
      <p:sp>
        <p:nvSpPr>
          <p:cNvPr id="11" name="pole tekstowe 10"/>
          <p:cNvSpPr txBox="1"/>
          <p:nvPr/>
        </p:nvSpPr>
        <p:spPr>
          <a:xfrm>
            <a:off x="648645" y="641757"/>
            <a:ext cx="4175071" cy="58391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pl-PL" sz="2800" b="1" cap="all" dirty="0" err="1" smtClean="0">
                <a:solidFill>
                  <a:srgbClr val="333C70"/>
                </a:solidFill>
              </a:rPr>
              <a:t>circulation</a:t>
            </a:r>
            <a:r>
              <a:rPr lang="pl-PL" sz="2800" b="1" cap="all" dirty="0" smtClean="0">
                <a:solidFill>
                  <a:srgbClr val="333C70"/>
                </a:solidFill>
              </a:rPr>
              <a:t> </a:t>
            </a:r>
            <a:r>
              <a:rPr lang="pl-PL" sz="2800" b="1" cap="all" dirty="0" err="1" smtClean="0">
                <a:solidFill>
                  <a:srgbClr val="333C70"/>
                </a:solidFill>
              </a:rPr>
              <a:t>rules</a:t>
            </a:r>
            <a:endParaRPr lang="pl-PL" sz="2800" b="1" cap="all" dirty="0">
              <a:solidFill>
                <a:srgbClr val="333C70"/>
              </a:solidFill>
            </a:endParaRPr>
          </a:p>
        </p:txBody>
      </p:sp>
      <p:sp>
        <p:nvSpPr>
          <p:cNvPr id="4" name="Prostokąt 3"/>
          <p:cNvSpPr/>
          <p:nvPr/>
        </p:nvSpPr>
        <p:spPr>
          <a:xfrm>
            <a:off x="569617" y="1225673"/>
            <a:ext cx="4998779" cy="49398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100"/>
              </a:lnSpc>
            </a:pPr>
            <a:r>
              <a:rPr lang="en-US" dirty="0">
                <a:solidFill>
                  <a:srgbClr val="333C70"/>
                </a:solidFill>
              </a:rPr>
              <a:t>Books from </a:t>
            </a:r>
            <a:r>
              <a:rPr lang="pl-PL" dirty="0" smtClean="0">
                <a:solidFill>
                  <a:srgbClr val="333C70"/>
                </a:solidFill>
              </a:rPr>
              <a:t>the O</a:t>
            </a:r>
            <a:r>
              <a:rPr lang="en-US" dirty="0" smtClean="0">
                <a:solidFill>
                  <a:srgbClr val="333C70"/>
                </a:solidFill>
              </a:rPr>
              <a:t>pen </a:t>
            </a:r>
            <a:r>
              <a:rPr lang="pl-PL" dirty="0" smtClean="0">
                <a:solidFill>
                  <a:srgbClr val="333C70"/>
                </a:solidFill>
              </a:rPr>
              <a:t>Ac</a:t>
            </a:r>
            <a:r>
              <a:rPr lang="en-US" dirty="0" err="1" smtClean="0">
                <a:solidFill>
                  <a:srgbClr val="333C70"/>
                </a:solidFill>
              </a:rPr>
              <a:t>cess</a:t>
            </a:r>
            <a:r>
              <a:rPr lang="pl-PL" dirty="0" smtClean="0">
                <a:solidFill>
                  <a:srgbClr val="333C70"/>
                </a:solidFill>
              </a:rPr>
              <a:t> </a:t>
            </a:r>
            <a:r>
              <a:rPr lang="pl-PL" dirty="0" err="1" smtClean="0">
                <a:solidFill>
                  <a:srgbClr val="333C70"/>
                </a:solidFill>
              </a:rPr>
              <a:t>area</a:t>
            </a:r>
            <a:r>
              <a:rPr lang="en-US" dirty="0" smtClean="0">
                <a:solidFill>
                  <a:srgbClr val="333C70"/>
                </a:solidFill>
              </a:rPr>
              <a:t> </a:t>
            </a:r>
            <a:r>
              <a:rPr lang="pl-PL" dirty="0" err="1" smtClean="0">
                <a:solidFill>
                  <a:srgbClr val="333C70"/>
                </a:solidFill>
              </a:rPr>
              <a:t>can</a:t>
            </a:r>
            <a:r>
              <a:rPr lang="en-US" dirty="0" smtClean="0">
                <a:solidFill>
                  <a:srgbClr val="333C70"/>
                </a:solidFill>
              </a:rPr>
              <a:t>not </a:t>
            </a:r>
            <a:r>
              <a:rPr lang="pl-PL" dirty="0" smtClean="0">
                <a:solidFill>
                  <a:srgbClr val="333C70"/>
                </a:solidFill>
              </a:rPr>
              <a:t>be </a:t>
            </a:r>
            <a:r>
              <a:rPr lang="en-US" dirty="0" smtClean="0">
                <a:solidFill>
                  <a:srgbClr val="333C70"/>
                </a:solidFill>
              </a:rPr>
              <a:t>order</a:t>
            </a:r>
            <a:r>
              <a:rPr lang="pl-PL" dirty="0" err="1" smtClean="0">
                <a:solidFill>
                  <a:srgbClr val="333C70"/>
                </a:solidFill>
              </a:rPr>
              <a:t>ed</a:t>
            </a:r>
            <a:r>
              <a:rPr lang="pl-PL" dirty="0" smtClean="0">
                <a:solidFill>
                  <a:srgbClr val="333C70"/>
                </a:solidFill>
              </a:rPr>
              <a:t> </a:t>
            </a:r>
            <a:r>
              <a:rPr lang="en-US" dirty="0" smtClean="0">
                <a:solidFill>
                  <a:srgbClr val="333C70"/>
                </a:solidFill>
              </a:rPr>
              <a:t>electronically</a:t>
            </a:r>
            <a:r>
              <a:rPr lang="en-US" dirty="0">
                <a:solidFill>
                  <a:srgbClr val="333C70"/>
                </a:solidFill>
              </a:rPr>
              <a:t>! You have to find them by </a:t>
            </a:r>
            <a:r>
              <a:rPr lang="en-US" dirty="0" err="1" smtClean="0">
                <a:solidFill>
                  <a:srgbClr val="333C70"/>
                </a:solidFill>
              </a:rPr>
              <a:t>yoursel</a:t>
            </a:r>
            <a:r>
              <a:rPr lang="pl-PL" dirty="0" smtClean="0">
                <a:solidFill>
                  <a:srgbClr val="333C70"/>
                </a:solidFill>
              </a:rPr>
              <a:t>f on</a:t>
            </a:r>
            <a:r>
              <a:rPr lang="en-US" dirty="0" smtClean="0">
                <a:solidFill>
                  <a:srgbClr val="333C70"/>
                </a:solidFill>
              </a:rPr>
              <a:t> </a:t>
            </a:r>
            <a:r>
              <a:rPr lang="en-US" dirty="0">
                <a:solidFill>
                  <a:srgbClr val="333C70"/>
                </a:solidFill>
              </a:rPr>
              <a:t>the shelves. In the </a:t>
            </a:r>
            <a:r>
              <a:rPr lang="pl-PL" dirty="0" smtClean="0">
                <a:solidFill>
                  <a:srgbClr val="333C70"/>
                </a:solidFill>
              </a:rPr>
              <a:t>Library</a:t>
            </a:r>
            <a:r>
              <a:rPr lang="en-US" dirty="0" smtClean="0">
                <a:solidFill>
                  <a:srgbClr val="333C70"/>
                </a:solidFill>
              </a:rPr>
              <a:t> </a:t>
            </a:r>
            <a:r>
              <a:rPr lang="en-US" dirty="0">
                <a:solidFill>
                  <a:srgbClr val="333C70"/>
                </a:solidFill>
              </a:rPr>
              <a:t>Catalog </a:t>
            </a:r>
            <a:r>
              <a:rPr lang="en-US" dirty="0" smtClean="0">
                <a:solidFill>
                  <a:srgbClr val="333C70"/>
                </a:solidFill>
              </a:rPr>
              <a:t>you</a:t>
            </a:r>
            <a:r>
              <a:rPr lang="pl-PL" dirty="0" smtClean="0">
                <a:solidFill>
                  <a:srgbClr val="333C70"/>
                </a:solidFill>
              </a:rPr>
              <a:t> </a:t>
            </a:r>
            <a:r>
              <a:rPr lang="pl-PL" dirty="0" err="1" smtClean="0">
                <a:solidFill>
                  <a:srgbClr val="333C70"/>
                </a:solidFill>
              </a:rPr>
              <a:t>will</a:t>
            </a:r>
            <a:r>
              <a:rPr lang="en-US" dirty="0" smtClean="0">
                <a:solidFill>
                  <a:srgbClr val="333C70"/>
                </a:solidFill>
              </a:rPr>
              <a:t> </a:t>
            </a:r>
            <a:r>
              <a:rPr lang="en-US" dirty="0">
                <a:solidFill>
                  <a:srgbClr val="333C70"/>
                </a:solidFill>
              </a:rPr>
              <a:t>find </a:t>
            </a:r>
            <a:r>
              <a:rPr lang="pl-PL" dirty="0" smtClean="0">
                <a:solidFill>
                  <a:srgbClr val="333C70"/>
                </a:solidFill>
              </a:rPr>
              <a:t>the </a:t>
            </a:r>
            <a:r>
              <a:rPr lang="pl-PL" dirty="0" err="1" smtClean="0">
                <a:solidFill>
                  <a:srgbClr val="333C70"/>
                </a:solidFill>
              </a:rPr>
              <a:t>following</a:t>
            </a:r>
            <a:r>
              <a:rPr lang="en-US" dirty="0" smtClean="0">
                <a:solidFill>
                  <a:srgbClr val="333C70"/>
                </a:solidFill>
              </a:rPr>
              <a:t> description</a:t>
            </a:r>
            <a:r>
              <a:rPr lang="pl-PL" dirty="0" smtClean="0">
                <a:solidFill>
                  <a:srgbClr val="333C70"/>
                </a:solidFill>
              </a:rPr>
              <a:t>s</a:t>
            </a:r>
            <a:r>
              <a:rPr lang="en-US" dirty="0" smtClean="0">
                <a:solidFill>
                  <a:srgbClr val="333C70"/>
                </a:solidFill>
              </a:rPr>
              <a:t>:</a:t>
            </a:r>
            <a:endParaRPr lang="pl-PL" dirty="0">
              <a:solidFill>
                <a:srgbClr val="333C70"/>
              </a:solidFill>
            </a:endParaRPr>
          </a:p>
          <a:p>
            <a:pPr>
              <a:lnSpc>
                <a:spcPts val="2100"/>
              </a:lnSpc>
            </a:pPr>
            <a:endParaRPr lang="pl-PL" dirty="0">
              <a:solidFill>
                <a:srgbClr val="333C70"/>
              </a:solidFill>
            </a:endParaRPr>
          </a:p>
          <a:p>
            <a:pPr marL="285750" indent="-285750">
              <a:lnSpc>
                <a:spcPts val="2100"/>
              </a:lnSpc>
              <a:buFont typeface="Arial" panose="020B0604020202020204" pitchFamily="34" charset="0"/>
              <a:buChar char="•"/>
            </a:pPr>
            <a:r>
              <a:rPr lang="pl-PL" b="1" dirty="0">
                <a:solidFill>
                  <a:srgbClr val="333C70"/>
                </a:solidFill>
              </a:rPr>
              <a:t>„wolny dostęp zbiory do korzystania na miejscu” </a:t>
            </a:r>
            <a:r>
              <a:rPr lang="pl-PL" dirty="0" smtClean="0">
                <a:solidFill>
                  <a:srgbClr val="333C70"/>
                </a:solidFill>
              </a:rPr>
              <a:t>– for red-</a:t>
            </a:r>
            <a:r>
              <a:rPr lang="pl-PL" dirty="0" err="1" smtClean="0">
                <a:solidFill>
                  <a:srgbClr val="333C70"/>
                </a:solidFill>
              </a:rPr>
              <a:t>labelled</a:t>
            </a:r>
            <a:r>
              <a:rPr lang="pl-PL" dirty="0" smtClean="0">
                <a:solidFill>
                  <a:srgbClr val="333C70"/>
                </a:solidFill>
              </a:rPr>
              <a:t> </a:t>
            </a:r>
            <a:r>
              <a:rPr lang="pl-PL" dirty="0" err="1" smtClean="0">
                <a:solidFill>
                  <a:srgbClr val="333C70"/>
                </a:solidFill>
              </a:rPr>
              <a:t>items</a:t>
            </a:r>
            <a:r>
              <a:rPr lang="pl-PL" dirty="0" smtClean="0">
                <a:solidFill>
                  <a:srgbClr val="333C70"/>
                </a:solidFill>
              </a:rPr>
              <a:t>, </a:t>
            </a:r>
            <a:r>
              <a:rPr lang="pl-PL" dirty="0" err="1" smtClean="0">
                <a:solidFill>
                  <a:srgbClr val="333C70"/>
                </a:solidFill>
              </a:rPr>
              <a:t>which</a:t>
            </a:r>
            <a:r>
              <a:rPr lang="pl-PL" dirty="0" smtClean="0">
                <a:solidFill>
                  <a:srgbClr val="333C70"/>
                </a:solidFill>
              </a:rPr>
              <a:t> </a:t>
            </a:r>
            <a:r>
              <a:rPr lang="pl-PL" dirty="0" err="1" smtClean="0">
                <a:solidFill>
                  <a:srgbClr val="333C70"/>
                </a:solidFill>
              </a:rPr>
              <a:t>are</a:t>
            </a:r>
            <a:r>
              <a:rPr lang="pl-PL" dirty="0" smtClean="0">
                <a:solidFill>
                  <a:srgbClr val="333C70"/>
                </a:solidFill>
              </a:rPr>
              <a:t> </a:t>
            </a:r>
            <a:r>
              <a:rPr lang="pl-PL" dirty="0" err="1" smtClean="0">
                <a:solidFill>
                  <a:srgbClr val="333C70"/>
                </a:solidFill>
              </a:rPr>
              <a:t>available</a:t>
            </a:r>
            <a:r>
              <a:rPr lang="pl-PL" dirty="0" smtClean="0">
                <a:solidFill>
                  <a:srgbClr val="333C70"/>
                </a:solidFill>
              </a:rPr>
              <a:t> </a:t>
            </a:r>
            <a:r>
              <a:rPr lang="pl-PL" dirty="0" err="1" smtClean="0">
                <a:solidFill>
                  <a:srgbClr val="333C70"/>
                </a:solidFill>
              </a:rPr>
              <a:t>only</a:t>
            </a:r>
            <a:r>
              <a:rPr lang="pl-PL" dirty="0" smtClean="0">
                <a:solidFill>
                  <a:srgbClr val="333C70"/>
                </a:solidFill>
              </a:rPr>
              <a:t> on the spot.</a:t>
            </a:r>
            <a:endParaRPr lang="pl-PL" dirty="0">
              <a:solidFill>
                <a:srgbClr val="333C70"/>
              </a:solidFill>
            </a:endParaRPr>
          </a:p>
          <a:p>
            <a:pPr marL="285750" indent="-285750">
              <a:lnSpc>
                <a:spcPts val="2100"/>
              </a:lnSpc>
              <a:buFont typeface="Arial" panose="020B0604020202020204" pitchFamily="34" charset="0"/>
              <a:buChar char="•"/>
            </a:pPr>
            <a:r>
              <a:rPr lang="pl-PL" b="1" dirty="0">
                <a:solidFill>
                  <a:srgbClr val="333C70"/>
                </a:solidFill>
              </a:rPr>
              <a:t>„wolny dostęp zbiory do wypożyczeń” </a:t>
            </a:r>
            <a:r>
              <a:rPr lang="pl-PL" dirty="0">
                <a:solidFill>
                  <a:srgbClr val="333C70"/>
                </a:solidFill>
              </a:rPr>
              <a:t>-</a:t>
            </a:r>
            <a:r>
              <a:rPr lang="pl-PL" b="1" dirty="0">
                <a:solidFill>
                  <a:srgbClr val="333C70"/>
                </a:solidFill>
              </a:rPr>
              <a:t/>
            </a:r>
            <a:br>
              <a:rPr lang="pl-PL" b="1" dirty="0">
                <a:solidFill>
                  <a:srgbClr val="333C70"/>
                </a:solidFill>
              </a:rPr>
            </a:br>
            <a:r>
              <a:rPr lang="pl-PL" dirty="0" smtClean="0">
                <a:solidFill>
                  <a:srgbClr val="333C70"/>
                </a:solidFill>
              </a:rPr>
              <a:t>for </a:t>
            </a:r>
            <a:r>
              <a:rPr lang="pl-PL" dirty="0" err="1" smtClean="0">
                <a:solidFill>
                  <a:srgbClr val="333C70"/>
                </a:solidFill>
              </a:rPr>
              <a:t>blue</a:t>
            </a:r>
            <a:r>
              <a:rPr lang="pl-PL" dirty="0" err="1">
                <a:solidFill>
                  <a:srgbClr val="333C70"/>
                </a:solidFill>
              </a:rPr>
              <a:t>-</a:t>
            </a:r>
            <a:r>
              <a:rPr lang="pl-PL" dirty="0" err="1" smtClean="0">
                <a:solidFill>
                  <a:srgbClr val="333C70"/>
                </a:solidFill>
              </a:rPr>
              <a:t>labelled</a:t>
            </a:r>
            <a:r>
              <a:rPr lang="pl-PL" dirty="0" smtClean="0">
                <a:solidFill>
                  <a:srgbClr val="333C70"/>
                </a:solidFill>
              </a:rPr>
              <a:t> </a:t>
            </a:r>
            <a:r>
              <a:rPr lang="pl-PL" dirty="0" err="1" smtClean="0">
                <a:solidFill>
                  <a:srgbClr val="333C70"/>
                </a:solidFill>
              </a:rPr>
              <a:t>items</a:t>
            </a:r>
            <a:r>
              <a:rPr lang="pl-PL" dirty="0" smtClean="0">
                <a:solidFill>
                  <a:srgbClr val="333C70"/>
                </a:solidFill>
              </a:rPr>
              <a:t>, </a:t>
            </a:r>
            <a:r>
              <a:rPr lang="pl-PL" dirty="0" err="1">
                <a:solidFill>
                  <a:srgbClr val="333C70"/>
                </a:solidFill>
              </a:rPr>
              <a:t>which</a:t>
            </a:r>
            <a:r>
              <a:rPr lang="pl-PL" dirty="0">
                <a:solidFill>
                  <a:srgbClr val="333C70"/>
                </a:solidFill>
              </a:rPr>
              <a:t> </a:t>
            </a:r>
            <a:r>
              <a:rPr lang="pl-PL" dirty="0" err="1" smtClean="0">
                <a:solidFill>
                  <a:srgbClr val="333C70"/>
                </a:solidFill>
              </a:rPr>
              <a:t>you</a:t>
            </a:r>
            <a:r>
              <a:rPr lang="pl-PL" dirty="0" smtClean="0">
                <a:solidFill>
                  <a:srgbClr val="333C70"/>
                </a:solidFill>
              </a:rPr>
              <a:t> </a:t>
            </a:r>
            <a:r>
              <a:rPr lang="pl-PL" dirty="0" err="1" smtClean="0">
                <a:solidFill>
                  <a:srgbClr val="333C70"/>
                </a:solidFill>
              </a:rPr>
              <a:t>can</a:t>
            </a:r>
            <a:r>
              <a:rPr lang="pl-PL" dirty="0" smtClean="0">
                <a:solidFill>
                  <a:srgbClr val="333C70"/>
                </a:solidFill>
              </a:rPr>
              <a:t> </a:t>
            </a:r>
            <a:r>
              <a:rPr lang="pl-PL" dirty="0" err="1" smtClean="0">
                <a:solidFill>
                  <a:srgbClr val="333C70"/>
                </a:solidFill>
              </a:rPr>
              <a:t>borrow</a:t>
            </a:r>
            <a:r>
              <a:rPr lang="pl-PL" dirty="0" smtClean="0">
                <a:solidFill>
                  <a:srgbClr val="333C70"/>
                </a:solidFill>
              </a:rPr>
              <a:t> </a:t>
            </a:r>
            <a:r>
              <a:rPr lang="pl-PL" dirty="0" err="1" smtClean="0">
                <a:solidFill>
                  <a:srgbClr val="333C70"/>
                </a:solidFill>
              </a:rPr>
              <a:t>home</a:t>
            </a:r>
            <a:r>
              <a:rPr lang="pl-PL" dirty="0" smtClean="0">
                <a:solidFill>
                  <a:srgbClr val="333C70"/>
                </a:solidFill>
              </a:rPr>
              <a:t>.</a:t>
            </a:r>
            <a:endParaRPr lang="pl-PL" dirty="0">
              <a:solidFill>
                <a:srgbClr val="333C70"/>
              </a:solidFill>
            </a:endParaRPr>
          </a:p>
          <a:p>
            <a:pPr marL="285750" indent="-285750">
              <a:lnSpc>
                <a:spcPts val="2100"/>
              </a:lnSpc>
              <a:buFontTx/>
              <a:buChar char="-"/>
            </a:pPr>
            <a:endParaRPr lang="pl-PL" dirty="0">
              <a:solidFill>
                <a:srgbClr val="333C70"/>
              </a:solidFill>
            </a:endParaRPr>
          </a:p>
          <a:p>
            <a:pPr>
              <a:lnSpc>
                <a:spcPts val="2100"/>
              </a:lnSpc>
            </a:pPr>
            <a:r>
              <a:rPr lang="en-US" u="sng" dirty="0">
                <a:solidFill>
                  <a:srgbClr val="333C70"/>
                </a:solidFill>
              </a:rPr>
              <a:t>You can borrow books </a:t>
            </a:r>
            <a:r>
              <a:rPr lang="pl-PL" u="sng" dirty="0" err="1" smtClean="0">
                <a:solidFill>
                  <a:srgbClr val="333C70"/>
                </a:solidFill>
              </a:rPr>
              <a:t>using</a:t>
            </a:r>
            <a:r>
              <a:rPr lang="pl-PL" u="sng" dirty="0" smtClean="0">
                <a:solidFill>
                  <a:srgbClr val="333C70"/>
                </a:solidFill>
              </a:rPr>
              <a:t> the</a:t>
            </a:r>
            <a:r>
              <a:rPr lang="en-US" u="sng" dirty="0" smtClean="0">
                <a:solidFill>
                  <a:srgbClr val="333C70"/>
                </a:solidFill>
              </a:rPr>
              <a:t> self-loan</a:t>
            </a:r>
            <a:r>
              <a:rPr lang="pl-PL" u="sng" dirty="0" smtClean="0">
                <a:solidFill>
                  <a:srgbClr val="333C70"/>
                </a:solidFill>
              </a:rPr>
              <a:t> </a:t>
            </a:r>
            <a:r>
              <a:rPr lang="pl-PL" u="sng" dirty="0" err="1" smtClean="0">
                <a:solidFill>
                  <a:srgbClr val="333C70"/>
                </a:solidFill>
              </a:rPr>
              <a:t>machines</a:t>
            </a:r>
            <a:r>
              <a:rPr lang="en-US" dirty="0" smtClean="0">
                <a:solidFill>
                  <a:srgbClr val="333C70"/>
                </a:solidFill>
              </a:rPr>
              <a:t>, </a:t>
            </a:r>
            <a:r>
              <a:rPr lang="en-US" dirty="0">
                <a:solidFill>
                  <a:srgbClr val="333C70"/>
                </a:solidFill>
              </a:rPr>
              <a:t>which </a:t>
            </a:r>
            <a:r>
              <a:rPr lang="pl-PL" dirty="0" err="1" smtClean="0">
                <a:solidFill>
                  <a:srgbClr val="333C70"/>
                </a:solidFill>
              </a:rPr>
              <a:t>can</a:t>
            </a:r>
            <a:r>
              <a:rPr lang="pl-PL" dirty="0" smtClean="0">
                <a:solidFill>
                  <a:srgbClr val="333C70"/>
                </a:solidFill>
              </a:rPr>
              <a:t> be</a:t>
            </a:r>
            <a:r>
              <a:rPr lang="en-US" dirty="0" smtClean="0">
                <a:solidFill>
                  <a:srgbClr val="333C70"/>
                </a:solidFill>
              </a:rPr>
              <a:t> f</a:t>
            </a:r>
            <a:r>
              <a:rPr lang="pl-PL" dirty="0" err="1" smtClean="0">
                <a:solidFill>
                  <a:srgbClr val="333C70"/>
                </a:solidFill>
              </a:rPr>
              <a:t>ou</a:t>
            </a:r>
            <a:r>
              <a:rPr lang="en-US" dirty="0" err="1" smtClean="0">
                <a:solidFill>
                  <a:srgbClr val="333C70"/>
                </a:solidFill>
              </a:rPr>
              <a:t>nd</a:t>
            </a:r>
            <a:r>
              <a:rPr lang="en-US" dirty="0" smtClean="0">
                <a:solidFill>
                  <a:srgbClr val="333C70"/>
                </a:solidFill>
              </a:rPr>
              <a:t> on</a:t>
            </a:r>
            <a:r>
              <a:rPr lang="pl-PL" dirty="0" smtClean="0">
                <a:solidFill>
                  <a:srgbClr val="333C70"/>
                </a:solidFill>
              </a:rPr>
              <a:t> </a:t>
            </a:r>
            <a:r>
              <a:rPr lang="en-US" dirty="0" smtClean="0">
                <a:solidFill>
                  <a:srgbClr val="333C70"/>
                </a:solidFill>
              </a:rPr>
              <a:t>each </a:t>
            </a:r>
            <a:r>
              <a:rPr lang="en-US" dirty="0">
                <a:solidFill>
                  <a:srgbClr val="333C70"/>
                </a:solidFill>
              </a:rPr>
              <a:t>floor of the Open Access area</a:t>
            </a:r>
            <a:r>
              <a:rPr lang="en-US" dirty="0" smtClean="0">
                <a:solidFill>
                  <a:srgbClr val="333C70"/>
                </a:solidFill>
              </a:rPr>
              <a:t>.</a:t>
            </a:r>
          </a:p>
          <a:p>
            <a:pPr>
              <a:lnSpc>
                <a:spcPts val="2100"/>
              </a:lnSpc>
            </a:pPr>
            <a:r>
              <a:rPr lang="en-US" u="sng" dirty="0" smtClean="0">
                <a:solidFill>
                  <a:srgbClr val="333C70"/>
                </a:solidFill>
              </a:rPr>
              <a:t>After the Library's opening hours, you can order books from the Open Access area to </a:t>
            </a:r>
            <a:r>
              <a:rPr lang="pl-PL" u="sng" dirty="0" smtClean="0">
                <a:solidFill>
                  <a:srgbClr val="333C70"/>
                </a:solidFill>
              </a:rPr>
              <a:t>be </a:t>
            </a:r>
            <a:r>
              <a:rPr lang="pl-PL" u="sng" dirty="0" err="1" smtClean="0">
                <a:solidFill>
                  <a:srgbClr val="333C70"/>
                </a:solidFill>
              </a:rPr>
              <a:t>picked</a:t>
            </a:r>
            <a:r>
              <a:rPr lang="pl-PL" u="sng" dirty="0" smtClean="0">
                <a:solidFill>
                  <a:srgbClr val="333C70"/>
                </a:solidFill>
              </a:rPr>
              <a:t> </a:t>
            </a:r>
            <a:r>
              <a:rPr lang="pl-PL" u="sng" dirty="0" err="1" smtClean="0">
                <a:solidFill>
                  <a:srgbClr val="333C70"/>
                </a:solidFill>
              </a:rPr>
              <a:t>up</a:t>
            </a:r>
            <a:r>
              <a:rPr lang="pl-PL" u="sng" dirty="0" smtClean="0">
                <a:solidFill>
                  <a:srgbClr val="333C70"/>
                </a:solidFill>
              </a:rPr>
              <a:t> from </a:t>
            </a:r>
            <a:r>
              <a:rPr lang="en-US" u="sng" dirty="0" smtClean="0">
                <a:solidFill>
                  <a:srgbClr val="333C70"/>
                </a:solidFill>
              </a:rPr>
              <a:t>the Book Locker!</a:t>
            </a:r>
            <a:endParaRPr lang="pl-PL" dirty="0">
              <a:solidFill>
                <a:srgbClr val="333C7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35172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67"/>
          <a:stretch/>
        </p:blipFill>
        <p:spPr>
          <a:xfrm>
            <a:off x="5898138" y="0"/>
            <a:ext cx="6300000" cy="6858000"/>
          </a:xfrm>
          <a:prstGeom prst="rect">
            <a:avLst/>
          </a:prstGeom>
        </p:spPr>
      </p:pic>
      <p:sp>
        <p:nvSpPr>
          <p:cNvPr id="8" name="Dowolny kształt: kształt 7"/>
          <p:cNvSpPr/>
          <p:nvPr/>
        </p:nvSpPr>
        <p:spPr>
          <a:xfrm>
            <a:off x="9774" y="0"/>
            <a:ext cx="6295888" cy="6858000"/>
          </a:xfrm>
          <a:custGeom>
            <a:avLst/>
            <a:gdLst>
              <a:gd name="connsiteX0" fmla="*/ 0 w 6295888"/>
              <a:gd name="connsiteY0" fmla="*/ 0 h 6858000"/>
              <a:gd name="connsiteX1" fmla="*/ 2917466 w 6295888"/>
              <a:gd name="connsiteY1" fmla="*/ 0 h 6858000"/>
              <a:gd name="connsiteX2" fmla="*/ 6295888 w 6295888"/>
              <a:gd name="connsiteY2" fmla="*/ 0 h 6858000"/>
              <a:gd name="connsiteX3" fmla="*/ 6246907 w 6295888"/>
              <a:gd name="connsiteY3" fmla="*/ 15733 h 6858000"/>
              <a:gd name="connsiteX4" fmla="*/ 6075497 w 6295888"/>
              <a:gd name="connsiteY4" fmla="*/ 283312 h 6858000"/>
              <a:gd name="connsiteX5" fmla="*/ 6075497 w 6295888"/>
              <a:gd name="connsiteY5" fmla="*/ 563312 h 6858000"/>
              <a:gd name="connsiteX6" fmla="*/ 6075498 w 6295888"/>
              <a:gd name="connsiteY6" fmla="*/ 563317 h 6858000"/>
              <a:gd name="connsiteX7" fmla="*/ 6075498 w 6295888"/>
              <a:gd name="connsiteY7" fmla="*/ 6167118 h 6858000"/>
              <a:gd name="connsiteX8" fmla="*/ 6075498 w 6295888"/>
              <a:gd name="connsiteY8" fmla="*/ 6457506 h 6858000"/>
              <a:gd name="connsiteX9" fmla="*/ 6075498 w 6295888"/>
              <a:gd name="connsiteY9" fmla="*/ 6688088 h 6858000"/>
              <a:gd name="connsiteX10" fmla="*/ 5911290 w 6295888"/>
              <a:gd name="connsiteY10" fmla="*/ 6858000 h 6858000"/>
              <a:gd name="connsiteX11" fmla="*/ 5690569 w 6295888"/>
              <a:gd name="connsiteY11" fmla="*/ 6858000 h 6858000"/>
              <a:gd name="connsiteX12" fmla="*/ 2683117 w 6295888"/>
              <a:gd name="connsiteY12" fmla="*/ 6858000 h 6858000"/>
              <a:gd name="connsiteX13" fmla="*/ 0 w 6295888"/>
              <a:gd name="connsiteY1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6295888" h="6858000">
                <a:moveTo>
                  <a:pt x="0" y="0"/>
                </a:moveTo>
                <a:lnTo>
                  <a:pt x="2917466" y="0"/>
                </a:lnTo>
                <a:lnTo>
                  <a:pt x="6295888" y="0"/>
                </a:lnTo>
                <a:lnTo>
                  <a:pt x="6246907" y="15733"/>
                </a:lnTo>
                <a:cubicBezTo>
                  <a:pt x="6146177" y="59818"/>
                  <a:pt x="6075497" y="163025"/>
                  <a:pt x="6075497" y="283312"/>
                </a:cubicBezTo>
                <a:lnTo>
                  <a:pt x="6075497" y="563312"/>
                </a:lnTo>
                <a:lnTo>
                  <a:pt x="6075498" y="563317"/>
                </a:lnTo>
                <a:lnTo>
                  <a:pt x="6075498" y="6167118"/>
                </a:lnTo>
                <a:lnTo>
                  <a:pt x="6075498" y="6457506"/>
                </a:lnTo>
                <a:lnTo>
                  <a:pt x="6075498" y="6688088"/>
                </a:lnTo>
                <a:cubicBezTo>
                  <a:pt x="6075498" y="6781928"/>
                  <a:pt x="6001980" y="6858000"/>
                  <a:pt x="5911290" y="6858000"/>
                </a:cubicBezTo>
                <a:lnTo>
                  <a:pt x="5690569" y="6858000"/>
                </a:lnTo>
                <a:lnTo>
                  <a:pt x="268311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pole tekstowe 1"/>
          <p:cNvSpPr txBox="1"/>
          <p:nvPr/>
        </p:nvSpPr>
        <p:spPr>
          <a:xfrm>
            <a:off x="486460" y="2667170"/>
            <a:ext cx="4915742" cy="435962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85750" indent="-285750">
              <a:lnSpc>
                <a:spcPts val="2100"/>
              </a:lnSpc>
              <a:buFontTx/>
              <a:buChar char="-"/>
            </a:pPr>
            <a:r>
              <a:rPr lang="pl-PL" b="1" dirty="0" smtClean="0">
                <a:solidFill>
                  <a:srgbClr val="333C70"/>
                </a:solidFill>
              </a:rPr>
              <a:t>the </a:t>
            </a:r>
            <a:r>
              <a:rPr lang="pl-PL" b="1" dirty="0" err="1" smtClean="0">
                <a:solidFill>
                  <a:srgbClr val="333C70"/>
                </a:solidFill>
              </a:rPr>
              <a:t>Lending</a:t>
            </a:r>
            <a:r>
              <a:rPr lang="pl-PL" b="1" dirty="0" smtClean="0">
                <a:solidFill>
                  <a:srgbClr val="333C70"/>
                </a:solidFill>
              </a:rPr>
              <a:t> </a:t>
            </a:r>
            <a:r>
              <a:rPr lang="pl-PL" b="1" dirty="0" err="1" smtClean="0">
                <a:solidFill>
                  <a:srgbClr val="333C70"/>
                </a:solidFill>
              </a:rPr>
              <a:t>Department</a:t>
            </a:r>
            <a:r>
              <a:rPr lang="pl-PL" b="1" dirty="0" smtClean="0">
                <a:solidFill>
                  <a:srgbClr val="333C70"/>
                </a:solidFill>
              </a:rPr>
              <a:t>,</a:t>
            </a:r>
            <a:endParaRPr lang="pl-PL" dirty="0">
              <a:solidFill>
                <a:srgbClr val="333C70"/>
              </a:solidFill>
            </a:endParaRPr>
          </a:p>
          <a:p>
            <a:pPr marL="285750" indent="-285750">
              <a:lnSpc>
                <a:spcPts val="2100"/>
              </a:lnSpc>
              <a:buFontTx/>
              <a:buChar char="-"/>
            </a:pPr>
            <a:endParaRPr lang="pl-PL" dirty="0">
              <a:solidFill>
                <a:srgbClr val="333C70"/>
              </a:solidFill>
            </a:endParaRPr>
          </a:p>
          <a:p>
            <a:pPr marL="285750" indent="-285750">
              <a:lnSpc>
                <a:spcPts val="2100"/>
              </a:lnSpc>
              <a:buFontTx/>
              <a:buChar char="-"/>
            </a:pPr>
            <a:r>
              <a:rPr lang="pl-PL" b="1" dirty="0" smtClean="0">
                <a:solidFill>
                  <a:srgbClr val="333C70"/>
                </a:solidFill>
              </a:rPr>
              <a:t>the </a:t>
            </a:r>
            <a:r>
              <a:rPr lang="pl-PL" b="1" dirty="0" err="1" smtClean="0">
                <a:solidFill>
                  <a:srgbClr val="333C70"/>
                </a:solidFill>
              </a:rPr>
              <a:t>returning</a:t>
            </a:r>
            <a:r>
              <a:rPr lang="pl-PL" b="1" dirty="0" smtClean="0">
                <a:solidFill>
                  <a:srgbClr val="333C70"/>
                </a:solidFill>
              </a:rPr>
              <a:t> </a:t>
            </a:r>
            <a:r>
              <a:rPr lang="pl-PL" b="1" dirty="0" err="1" smtClean="0">
                <a:solidFill>
                  <a:srgbClr val="333C70"/>
                </a:solidFill>
              </a:rPr>
              <a:t>machine</a:t>
            </a:r>
            <a:r>
              <a:rPr lang="pl-PL" b="1" dirty="0" smtClean="0">
                <a:solidFill>
                  <a:srgbClr val="333C70"/>
                </a:solidFill>
              </a:rPr>
              <a:t>, „</a:t>
            </a:r>
            <a:r>
              <a:rPr lang="pl-PL" b="1" dirty="0" err="1" smtClean="0">
                <a:solidFill>
                  <a:srgbClr val="333C70"/>
                </a:solidFill>
              </a:rPr>
              <a:t>wrzutnia</a:t>
            </a:r>
            <a:r>
              <a:rPr lang="pl-PL" b="1" dirty="0" smtClean="0">
                <a:solidFill>
                  <a:srgbClr val="333C70"/>
                </a:solidFill>
              </a:rPr>
              <a:t>”</a:t>
            </a:r>
            <a:r>
              <a:rPr lang="pl-PL" dirty="0" smtClean="0">
                <a:solidFill>
                  <a:srgbClr val="333C70"/>
                </a:solidFill>
              </a:rPr>
              <a:t>, </a:t>
            </a:r>
            <a:r>
              <a:rPr lang="pl-PL" dirty="0" err="1" smtClean="0">
                <a:solidFill>
                  <a:srgbClr val="333C70"/>
                </a:solidFill>
              </a:rPr>
              <a:t>which</a:t>
            </a:r>
            <a:r>
              <a:rPr lang="pl-PL" dirty="0" smtClean="0">
                <a:solidFill>
                  <a:srgbClr val="333C70"/>
                </a:solidFill>
              </a:rPr>
              <a:t> </a:t>
            </a:r>
            <a:r>
              <a:rPr lang="pl-PL" dirty="0" err="1" smtClean="0">
                <a:solidFill>
                  <a:srgbClr val="333C70"/>
                </a:solidFill>
              </a:rPr>
              <a:t>is</a:t>
            </a:r>
            <a:r>
              <a:rPr lang="pl-PL" dirty="0">
                <a:solidFill>
                  <a:srgbClr val="333C70"/>
                </a:solidFill>
              </a:rPr>
              <a:t> </a:t>
            </a:r>
            <a:r>
              <a:rPr lang="pl-PL" dirty="0" err="1" smtClean="0">
                <a:solidFill>
                  <a:srgbClr val="333C70"/>
                </a:solidFill>
              </a:rPr>
              <a:t>located</a:t>
            </a:r>
            <a:r>
              <a:rPr lang="pl-PL" dirty="0" smtClean="0">
                <a:solidFill>
                  <a:srgbClr val="333C70"/>
                </a:solidFill>
              </a:rPr>
              <a:t> on the </a:t>
            </a:r>
            <a:r>
              <a:rPr lang="pl-PL" dirty="0" err="1" smtClean="0">
                <a:solidFill>
                  <a:srgbClr val="333C70"/>
                </a:solidFill>
              </a:rPr>
              <a:t>ground</a:t>
            </a:r>
            <a:r>
              <a:rPr lang="pl-PL" dirty="0" smtClean="0">
                <a:solidFill>
                  <a:srgbClr val="333C70"/>
                </a:solidFill>
              </a:rPr>
              <a:t> </a:t>
            </a:r>
            <a:r>
              <a:rPr lang="pl-PL" dirty="0" err="1" smtClean="0">
                <a:solidFill>
                  <a:srgbClr val="333C70"/>
                </a:solidFill>
              </a:rPr>
              <a:t>floor</a:t>
            </a:r>
            <a:r>
              <a:rPr lang="pl-PL" dirty="0" smtClean="0">
                <a:solidFill>
                  <a:srgbClr val="333C70"/>
                </a:solidFill>
              </a:rPr>
              <a:t> </a:t>
            </a:r>
            <a:r>
              <a:rPr lang="pl-PL" dirty="0" err="1" smtClean="0">
                <a:solidFill>
                  <a:srgbClr val="333C70"/>
                </a:solidFill>
              </a:rPr>
              <a:t>near</a:t>
            </a:r>
            <a:r>
              <a:rPr lang="pl-PL" dirty="0" smtClean="0">
                <a:solidFill>
                  <a:srgbClr val="333C70"/>
                </a:solidFill>
              </a:rPr>
              <a:t> the </a:t>
            </a:r>
            <a:r>
              <a:rPr lang="pl-PL" dirty="0" err="1" smtClean="0">
                <a:solidFill>
                  <a:srgbClr val="333C70"/>
                </a:solidFill>
              </a:rPr>
              <a:t>elevators</a:t>
            </a:r>
            <a:r>
              <a:rPr lang="pl-PL" dirty="0" smtClean="0">
                <a:solidFill>
                  <a:srgbClr val="333C70"/>
                </a:solidFill>
                <a:cs typeface="Segoe UI Semilight" panose="020B0402040204020203" pitchFamily="34" charset="0"/>
              </a:rPr>
              <a:t>. </a:t>
            </a:r>
            <a:r>
              <a:rPr lang="pl-PL" u="sng" dirty="0" err="1" smtClean="0">
                <a:solidFill>
                  <a:srgbClr val="333C70"/>
                </a:solidFill>
                <a:cs typeface="Segoe UI Semilight" panose="020B0402040204020203" pitchFamily="34" charset="0"/>
              </a:rPr>
              <a:t>Only</a:t>
            </a:r>
            <a:r>
              <a:rPr lang="pl-PL" u="sng" dirty="0" smtClean="0">
                <a:solidFill>
                  <a:srgbClr val="333C70"/>
                </a:solidFill>
                <a:cs typeface="Segoe UI Semilight" panose="020B0402040204020203" pitchFamily="34" charset="0"/>
              </a:rPr>
              <a:t> </a:t>
            </a:r>
            <a:r>
              <a:rPr lang="pl-PL" u="sng" dirty="0" err="1" smtClean="0">
                <a:solidFill>
                  <a:srgbClr val="333C70"/>
                </a:solidFill>
                <a:cs typeface="Segoe UI Semilight" panose="020B0402040204020203" pitchFamily="34" charset="0"/>
              </a:rPr>
              <a:t>books</a:t>
            </a:r>
            <a:r>
              <a:rPr lang="pl-PL" u="sng" dirty="0" smtClean="0">
                <a:solidFill>
                  <a:srgbClr val="333C70"/>
                </a:solidFill>
                <a:cs typeface="Segoe UI Semilight" panose="020B0402040204020203" pitchFamily="34" charset="0"/>
              </a:rPr>
              <a:t> from the </a:t>
            </a:r>
            <a:r>
              <a:rPr lang="pl-PL" u="sng" dirty="0">
                <a:solidFill>
                  <a:srgbClr val="333C70"/>
                </a:solidFill>
                <a:cs typeface="Segoe UI Semilight" panose="020B0402040204020203" pitchFamily="34" charset="0"/>
              </a:rPr>
              <a:t>O</a:t>
            </a:r>
            <a:r>
              <a:rPr lang="pl-PL" u="sng" dirty="0" smtClean="0">
                <a:solidFill>
                  <a:srgbClr val="333C70"/>
                </a:solidFill>
                <a:cs typeface="Segoe UI Semilight" panose="020B0402040204020203" pitchFamily="34" charset="0"/>
              </a:rPr>
              <a:t>pen Access </a:t>
            </a:r>
            <a:r>
              <a:rPr lang="pl-PL" u="sng" dirty="0" err="1" smtClean="0">
                <a:solidFill>
                  <a:srgbClr val="333C70"/>
                </a:solidFill>
                <a:cs typeface="Segoe UI Semilight" panose="020B0402040204020203" pitchFamily="34" charset="0"/>
              </a:rPr>
              <a:t>area</a:t>
            </a:r>
            <a:r>
              <a:rPr lang="pl-PL" u="sng" dirty="0" smtClean="0">
                <a:solidFill>
                  <a:srgbClr val="333C70"/>
                </a:solidFill>
                <a:cs typeface="Segoe UI Semilight" panose="020B0402040204020203" pitchFamily="34" charset="0"/>
              </a:rPr>
              <a:t> </a:t>
            </a:r>
            <a:r>
              <a:rPr lang="pl-PL" u="sng" dirty="0" err="1" smtClean="0">
                <a:solidFill>
                  <a:srgbClr val="333C70"/>
                </a:solidFill>
                <a:cs typeface="Segoe UI Semilight" panose="020B0402040204020203" pitchFamily="34" charset="0"/>
              </a:rPr>
              <a:t>can</a:t>
            </a:r>
            <a:r>
              <a:rPr lang="pl-PL" u="sng" dirty="0" smtClean="0">
                <a:solidFill>
                  <a:srgbClr val="333C70"/>
                </a:solidFill>
                <a:cs typeface="Segoe UI Semilight" panose="020B0402040204020203" pitchFamily="34" charset="0"/>
              </a:rPr>
              <a:t> be </a:t>
            </a:r>
            <a:r>
              <a:rPr lang="pl-PL" u="sng" dirty="0" err="1" smtClean="0">
                <a:solidFill>
                  <a:srgbClr val="333C70"/>
                </a:solidFill>
                <a:cs typeface="Segoe UI Semilight" panose="020B0402040204020203" pitchFamily="34" charset="0"/>
              </a:rPr>
              <a:t>returned</a:t>
            </a:r>
            <a:r>
              <a:rPr lang="pl-PL" u="sng" dirty="0" smtClean="0">
                <a:solidFill>
                  <a:srgbClr val="333C70"/>
                </a:solidFill>
                <a:cs typeface="Segoe UI Semilight" panose="020B0402040204020203" pitchFamily="34" charset="0"/>
              </a:rPr>
              <a:t> </a:t>
            </a:r>
            <a:r>
              <a:rPr lang="pl-PL" u="sng" dirty="0" err="1" smtClean="0">
                <a:solidFill>
                  <a:srgbClr val="333C70"/>
                </a:solidFill>
                <a:cs typeface="Segoe UI Semilight" panose="020B0402040204020203" pitchFamily="34" charset="0"/>
              </a:rPr>
              <a:t>there</a:t>
            </a:r>
            <a:r>
              <a:rPr lang="pl-PL" dirty="0" smtClean="0">
                <a:solidFill>
                  <a:srgbClr val="333C70"/>
                </a:solidFill>
                <a:cs typeface="Segoe UI Semilight" panose="020B0402040204020203" pitchFamily="34" charset="0"/>
              </a:rPr>
              <a:t>. Using the </a:t>
            </a:r>
            <a:r>
              <a:rPr lang="pl-PL" dirty="0" err="1" smtClean="0">
                <a:solidFill>
                  <a:srgbClr val="333C70"/>
                </a:solidFill>
                <a:cs typeface="Segoe UI Semilight" panose="020B0402040204020203" pitchFamily="34" charset="0"/>
              </a:rPr>
              <a:t>machine</a:t>
            </a:r>
            <a:r>
              <a:rPr lang="pl-PL" dirty="0" smtClean="0">
                <a:solidFill>
                  <a:srgbClr val="333C70"/>
                </a:solidFill>
                <a:cs typeface="Segoe UI Semilight" panose="020B0402040204020203" pitchFamily="34" charset="0"/>
              </a:rPr>
              <a:t> </a:t>
            </a:r>
            <a:r>
              <a:rPr lang="pl-PL" dirty="0" err="1" smtClean="0">
                <a:solidFill>
                  <a:srgbClr val="333C70"/>
                </a:solidFill>
                <a:cs typeface="Segoe UI Semilight" panose="020B0402040204020203" pitchFamily="34" charset="0"/>
              </a:rPr>
              <a:t>always</a:t>
            </a:r>
            <a:r>
              <a:rPr lang="pl-PL" dirty="0" smtClean="0">
                <a:solidFill>
                  <a:srgbClr val="333C70"/>
                </a:solidFill>
                <a:cs typeface="Segoe UI Semilight" panose="020B0402040204020203" pitchFamily="34" charset="0"/>
              </a:rPr>
              <a:t> </a:t>
            </a:r>
            <a:r>
              <a:rPr lang="pl-PL" dirty="0" err="1" smtClean="0">
                <a:solidFill>
                  <a:srgbClr val="333C70"/>
                </a:solidFill>
                <a:cs typeface="Segoe UI Semilight" panose="020B0402040204020203" pitchFamily="34" charset="0"/>
              </a:rPr>
              <a:t>wait</a:t>
            </a:r>
            <a:r>
              <a:rPr lang="pl-PL" dirty="0" smtClean="0">
                <a:solidFill>
                  <a:srgbClr val="333C70"/>
                </a:solidFill>
                <a:cs typeface="Segoe UI Semilight" panose="020B0402040204020203" pitchFamily="34" charset="0"/>
              </a:rPr>
              <a:t> for the </a:t>
            </a:r>
            <a:r>
              <a:rPr lang="pl-PL" dirty="0" err="1" smtClean="0">
                <a:solidFill>
                  <a:srgbClr val="333C70"/>
                </a:solidFill>
                <a:cs typeface="Segoe UI Semilight" panose="020B0402040204020203" pitchFamily="34" charset="0"/>
              </a:rPr>
              <a:t>green</a:t>
            </a:r>
            <a:r>
              <a:rPr lang="pl-PL" dirty="0" smtClean="0">
                <a:solidFill>
                  <a:srgbClr val="333C70"/>
                </a:solidFill>
                <a:cs typeface="Segoe UI Semilight" panose="020B0402040204020203" pitchFamily="34" charset="0"/>
              </a:rPr>
              <a:t> </a:t>
            </a:r>
            <a:r>
              <a:rPr lang="pl-PL" dirty="0" err="1" smtClean="0">
                <a:solidFill>
                  <a:srgbClr val="333C70"/>
                </a:solidFill>
                <a:cs typeface="Segoe UI Semilight" panose="020B0402040204020203" pitchFamily="34" charset="0"/>
              </a:rPr>
              <a:t>light</a:t>
            </a:r>
            <a:r>
              <a:rPr lang="pl-PL" dirty="0" smtClean="0">
                <a:solidFill>
                  <a:srgbClr val="333C70"/>
                </a:solidFill>
                <a:cs typeface="Segoe UI Semilight" panose="020B0402040204020203" pitchFamily="34" charset="0"/>
              </a:rPr>
              <a:t> on the display.</a:t>
            </a:r>
            <a:endParaRPr lang="pl-PL" dirty="0">
              <a:solidFill>
                <a:srgbClr val="333C70"/>
              </a:solidFill>
              <a:cs typeface="Segoe UI Semilight" panose="020B0402040204020203" pitchFamily="34" charset="0"/>
            </a:endParaRPr>
          </a:p>
          <a:p>
            <a:pPr>
              <a:lnSpc>
                <a:spcPts val="2100"/>
              </a:lnSpc>
            </a:pPr>
            <a:endParaRPr lang="pl-PL" b="1" dirty="0">
              <a:solidFill>
                <a:srgbClr val="333C70"/>
              </a:solidFill>
            </a:endParaRPr>
          </a:p>
          <a:p>
            <a:pPr>
              <a:lnSpc>
                <a:spcPts val="2100"/>
              </a:lnSpc>
            </a:pPr>
            <a:r>
              <a:rPr lang="pl-PL" dirty="0">
                <a:solidFill>
                  <a:srgbClr val="333C70"/>
                </a:solidFill>
              </a:rPr>
              <a:t>-   </a:t>
            </a:r>
            <a:r>
              <a:rPr lang="pl-PL" b="1" dirty="0" smtClean="0">
                <a:solidFill>
                  <a:srgbClr val="333C70"/>
                </a:solidFill>
              </a:rPr>
              <a:t>the </a:t>
            </a:r>
            <a:r>
              <a:rPr lang="pl-PL" b="1" dirty="0" err="1" smtClean="0">
                <a:solidFill>
                  <a:srgbClr val="333C70"/>
                </a:solidFill>
              </a:rPr>
              <a:t>Book</a:t>
            </a:r>
            <a:r>
              <a:rPr lang="pl-PL" b="1" dirty="0" smtClean="0">
                <a:solidFill>
                  <a:srgbClr val="333C70"/>
                </a:solidFill>
              </a:rPr>
              <a:t> </a:t>
            </a:r>
            <a:r>
              <a:rPr lang="pl-PL" b="1" dirty="0" err="1" smtClean="0">
                <a:solidFill>
                  <a:srgbClr val="333C70"/>
                </a:solidFill>
              </a:rPr>
              <a:t>Locker</a:t>
            </a:r>
            <a:r>
              <a:rPr lang="pl-PL" b="1" dirty="0" smtClean="0">
                <a:solidFill>
                  <a:srgbClr val="333C70"/>
                </a:solidFill>
              </a:rPr>
              <a:t>.</a:t>
            </a:r>
            <a:endParaRPr lang="pl-PL" b="1" dirty="0">
              <a:solidFill>
                <a:srgbClr val="333C70"/>
              </a:solidFill>
            </a:endParaRPr>
          </a:p>
          <a:p>
            <a:pPr>
              <a:lnSpc>
                <a:spcPts val="2100"/>
              </a:lnSpc>
            </a:pPr>
            <a:endParaRPr lang="pl-PL" dirty="0">
              <a:solidFill>
                <a:srgbClr val="333C70"/>
              </a:solidFill>
            </a:endParaRPr>
          </a:p>
          <a:p>
            <a:pPr>
              <a:lnSpc>
                <a:spcPts val="2100"/>
              </a:lnSpc>
            </a:pPr>
            <a:endParaRPr lang="pl-PL" dirty="0">
              <a:solidFill>
                <a:srgbClr val="333C70"/>
              </a:solidFill>
            </a:endParaRPr>
          </a:p>
          <a:p>
            <a:pPr>
              <a:lnSpc>
                <a:spcPts val="2100"/>
              </a:lnSpc>
            </a:pPr>
            <a:endParaRPr lang="pl-PL" dirty="0">
              <a:solidFill>
                <a:srgbClr val="333C70"/>
              </a:solidFill>
            </a:endParaRPr>
          </a:p>
          <a:p>
            <a:pPr>
              <a:lnSpc>
                <a:spcPts val="2100"/>
              </a:lnSpc>
            </a:pPr>
            <a:endParaRPr lang="pl-PL" dirty="0">
              <a:solidFill>
                <a:srgbClr val="333C70"/>
              </a:solidFill>
            </a:endParaRPr>
          </a:p>
          <a:p>
            <a:pPr lvl="1">
              <a:spcAft>
                <a:spcPts val="1800"/>
              </a:spcAft>
            </a:pPr>
            <a:r>
              <a:rPr lang="pl-PL" sz="1400" dirty="0">
                <a:solidFill>
                  <a:srgbClr val="333C70"/>
                </a:solidFill>
              </a:rPr>
              <a:t>  </a:t>
            </a:r>
          </a:p>
        </p:txBody>
      </p:sp>
      <p:pic>
        <p:nvPicPr>
          <p:cNvPr id="10" name="Obraz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6762" y="368300"/>
            <a:ext cx="767251" cy="801605"/>
          </a:xfrm>
          <a:prstGeom prst="rect">
            <a:avLst/>
          </a:prstGeom>
        </p:spPr>
      </p:pic>
      <p:sp>
        <p:nvSpPr>
          <p:cNvPr id="11" name="pole tekstowe 10"/>
          <p:cNvSpPr txBox="1"/>
          <p:nvPr/>
        </p:nvSpPr>
        <p:spPr>
          <a:xfrm>
            <a:off x="648645" y="641757"/>
            <a:ext cx="4175071" cy="58391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pl-PL" sz="2800" b="1" cap="all" dirty="0" err="1" smtClean="0">
                <a:solidFill>
                  <a:srgbClr val="333C70"/>
                </a:solidFill>
              </a:rPr>
              <a:t>Circulation</a:t>
            </a:r>
            <a:r>
              <a:rPr lang="pl-PL" sz="2800" b="1" cap="all" dirty="0" smtClean="0">
                <a:solidFill>
                  <a:srgbClr val="333C70"/>
                </a:solidFill>
              </a:rPr>
              <a:t> </a:t>
            </a:r>
            <a:r>
              <a:rPr lang="pl-PL" sz="2800" b="1" cap="all" dirty="0" err="1" smtClean="0">
                <a:solidFill>
                  <a:srgbClr val="333C70"/>
                </a:solidFill>
              </a:rPr>
              <a:t>rules</a:t>
            </a:r>
            <a:endParaRPr lang="pl-PL" sz="2800" b="1" cap="all" dirty="0">
              <a:solidFill>
                <a:srgbClr val="333C70"/>
              </a:solidFill>
            </a:endParaRPr>
          </a:p>
        </p:txBody>
      </p:sp>
      <p:sp>
        <p:nvSpPr>
          <p:cNvPr id="4" name="Prostokąt 3"/>
          <p:cNvSpPr/>
          <p:nvPr/>
        </p:nvSpPr>
        <p:spPr>
          <a:xfrm>
            <a:off x="648645" y="1765603"/>
            <a:ext cx="6096000" cy="36163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ts val="2100"/>
              </a:lnSpc>
            </a:pPr>
            <a:r>
              <a:rPr lang="pl-PL" dirty="0" smtClean="0">
                <a:solidFill>
                  <a:srgbClr val="333C70"/>
                </a:solidFill>
              </a:rPr>
              <a:t>The </a:t>
            </a:r>
            <a:r>
              <a:rPr lang="pl-PL" dirty="0" err="1" smtClean="0">
                <a:solidFill>
                  <a:srgbClr val="333C70"/>
                </a:solidFill>
              </a:rPr>
              <a:t>books</a:t>
            </a:r>
            <a:r>
              <a:rPr lang="pl-PL" dirty="0" smtClean="0">
                <a:solidFill>
                  <a:srgbClr val="333C70"/>
                </a:solidFill>
              </a:rPr>
              <a:t> </a:t>
            </a:r>
            <a:r>
              <a:rPr lang="pl-PL" dirty="0" err="1" smtClean="0">
                <a:solidFill>
                  <a:srgbClr val="333C70"/>
                </a:solidFill>
              </a:rPr>
              <a:t>can</a:t>
            </a:r>
            <a:r>
              <a:rPr lang="pl-PL" dirty="0" smtClean="0">
                <a:solidFill>
                  <a:srgbClr val="333C70"/>
                </a:solidFill>
              </a:rPr>
              <a:t> be </a:t>
            </a:r>
            <a:r>
              <a:rPr lang="pl-PL" dirty="0" err="1" smtClean="0">
                <a:solidFill>
                  <a:srgbClr val="333C70"/>
                </a:solidFill>
              </a:rPr>
              <a:t>returned</a:t>
            </a:r>
            <a:r>
              <a:rPr lang="pl-PL" dirty="0" smtClean="0">
                <a:solidFill>
                  <a:srgbClr val="333C70"/>
                </a:solidFill>
              </a:rPr>
              <a:t> to:</a:t>
            </a:r>
            <a:endParaRPr lang="pl-PL" dirty="0">
              <a:solidFill>
                <a:srgbClr val="333C7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54146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30" b="-231"/>
          <a:stretch/>
        </p:blipFill>
        <p:spPr>
          <a:xfrm>
            <a:off x="6478280" y="0"/>
            <a:ext cx="5713720" cy="6887025"/>
          </a:xfrm>
          <a:prstGeom prst="rect">
            <a:avLst/>
          </a:prstGeom>
        </p:spPr>
      </p:pic>
      <p:sp>
        <p:nvSpPr>
          <p:cNvPr id="38" name="Dowolny kształt: kształt 37"/>
          <p:cNvSpPr/>
          <p:nvPr/>
        </p:nvSpPr>
        <p:spPr>
          <a:xfrm>
            <a:off x="1" y="0"/>
            <a:ext cx="7777212" cy="6858000"/>
          </a:xfrm>
          <a:custGeom>
            <a:avLst/>
            <a:gdLst>
              <a:gd name="connsiteX0" fmla="*/ 0 w 9712287"/>
              <a:gd name="connsiteY0" fmla="*/ 0 h 6858000"/>
              <a:gd name="connsiteX1" fmla="*/ 6216502 w 9712287"/>
              <a:gd name="connsiteY1" fmla="*/ 0 h 6858000"/>
              <a:gd name="connsiteX2" fmla="*/ 9712287 w 9712287"/>
              <a:gd name="connsiteY2" fmla="*/ 0 h 6858000"/>
              <a:gd name="connsiteX3" fmla="*/ 9661604 w 9712287"/>
              <a:gd name="connsiteY3" fmla="*/ 15733 h 6858000"/>
              <a:gd name="connsiteX4" fmla="*/ 9484240 w 9712287"/>
              <a:gd name="connsiteY4" fmla="*/ 283312 h 6858000"/>
              <a:gd name="connsiteX5" fmla="*/ 9484240 w 9712287"/>
              <a:gd name="connsiteY5" fmla="*/ 563312 h 6858000"/>
              <a:gd name="connsiteX6" fmla="*/ 9484241 w 9712287"/>
              <a:gd name="connsiteY6" fmla="*/ 563317 h 6858000"/>
              <a:gd name="connsiteX7" fmla="*/ 9484241 w 9712287"/>
              <a:gd name="connsiteY7" fmla="*/ 6167118 h 6858000"/>
              <a:gd name="connsiteX8" fmla="*/ 9484241 w 9712287"/>
              <a:gd name="connsiteY8" fmla="*/ 6457506 h 6858000"/>
              <a:gd name="connsiteX9" fmla="*/ 9484241 w 9712287"/>
              <a:gd name="connsiteY9" fmla="*/ 6688088 h 6858000"/>
              <a:gd name="connsiteX10" fmla="*/ 9314329 w 9712287"/>
              <a:gd name="connsiteY10" fmla="*/ 6858000 h 6858000"/>
              <a:gd name="connsiteX11" fmla="*/ 9085940 w 9712287"/>
              <a:gd name="connsiteY11" fmla="*/ 6858000 h 6858000"/>
              <a:gd name="connsiteX12" fmla="*/ 5974012 w 9712287"/>
              <a:gd name="connsiteY12" fmla="*/ 6858000 h 6858000"/>
              <a:gd name="connsiteX13" fmla="*/ 0 w 9712287"/>
              <a:gd name="connsiteY1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9712287" h="6858000">
                <a:moveTo>
                  <a:pt x="0" y="0"/>
                </a:moveTo>
                <a:lnTo>
                  <a:pt x="6216502" y="0"/>
                </a:lnTo>
                <a:lnTo>
                  <a:pt x="9712287" y="0"/>
                </a:lnTo>
                <a:lnTo>
                  <a:pt x="9661604" y="15733"/>
                </a:lnTo>
                <a:cubicBezTo>
                  <a:pt x="9557375" y="59818"/>
                  <a:pt x="9484240" y="163025"/>
                  <a:pt x="9484240" y="283312"/>
                </a:cubicBezTo>
                <a:lnTo>
                  <a:pt x="9484240" y="563312"/>
                </a:lnTo>
                <a:lnTo>
                  <a:pt x="9484241" y="563317"/>
                </a:lnTo>
                <a:lnTo>
                  <a:pt x="9484241" y="6167118"/>
                </a:lnTo>
                <a:lnTo>
                  <a:pt x="9484241" y="6457506"/>
                </a:lnTo>
                <a:lnTo>
                  <a:pt x="9484241" y="6688088"/>
                </a:lnTo>
                <a:cubicBezTo>
                  <a:pt x="9484241" y="6781928"/>
                  <a:pt x="9408169" y="6858000"/>
                  <a:pt x="9314329" y="6858000"/>
                </a:cubicBezTo>
                <a:lnTo>
                  <a:pt x="9085940" y="6858000"/>
                </a:lnTo>
                <a:lnTo>
                  <a:pt x="5974012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333C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9" name="pole tekstowe 38"/>
          <p:cNvSpPr txBox="1"/>
          <p:nvPr/>
        </p:nvSpPr>
        <p:spPr>
          <a:xfrm>
            <a:off x="972852" y="2174076"/>
            <a:ext cx="5264319" cy="386441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ts val="2100"/>
              </a:lnSpc>
            </a:pPr>
            <a:r>
              <a:rPr lang="pl-PL" dirty="0" err="1" smtClean="0">
                <a:solidFill>
                  <a:schemeClr val="bg1"/>
                </a:solidFill>
              </a:rPr>
              <a:t>You</a:t>
            </a:r>
            <a:r>
              <a:rPr lang="pl-PL" dirty="0" smtClean="0">
                <a:solidFill>
                  <a:schemeClr val="bg1"/>
                </a:solidFill>
              </a:rPr>
              <a:t> </a:t>
            </a:r>
            <a:r>
              <a:rPr lang="pl-PL" dirty="0" err="1" smtClean="0">
                <a:solidFill>
                  <a:schemeClr val="bg1"/>
                </a:solidFill>
              </a:rPr>
              <a:t>can</a:t>
            </a:r>
            <a:r>
              <a:rPr lang="pl-PL" dirty="0" smtClean="0">
                <a:solidFill>
                  <a:schemeClr val="bg1"/>
                </a:solidFill>
              </a:rPr>
              <a:t> </a:t>
            </a:r>
            <a:r>
              <a:rPr lang="pl-PL" dirty="0" err="1" smtClean="0">
                <a:solidFill>
                  <a:schemeClr val="bg1"/>
                </a:solidFill>
              </a:rPr>
              <a:t>find</a:t>
            </a:r>
            <a:r>
              <a:rPr lang="pl-PL" dirty="0" smtClean="0">
                <a:solidFill>
                  <a:schemeClr val="bg1"/>
                </a:solidFill>
              </a:rPr>
              <a:t> the </a:t>
            </a:r>
            <a:r>
              <a:rPr lang="pl-PL" dirty="0" err="1" smtClean="0">
                <a:solidFill>
                  <a:schemeClr val="bg1"/>
                </a:solidFill>
              </a:rPr>
              <a:t>Book</a:t>
            </a:r>
            <a:r>
              <a:rPr lang="pl-PL" dirty="0" smtClean="0">
                <a:solidFill>
                  <a:schemeClr val="bg1"/>
                </a:solidFill>
              </a:rPr>
              <a:t> </a:t>
            </a:r>
            <a:r>
              <a:rPr lang="pl-PL" dirty="0" err="1" smtClean="0">
                <a:solidFill>
                  <a:schemeClr val="bg1"/>
                </a:solidFill>
              </a:rPr>
              <a:t>Locker</a:t>
            </a:r>
            <a:r>
              <a:rPr lang="pl-PL" dirty="0" smtClean="0">
                <a:solidFill>
                  <a:schemeClr val="bg1"/>
                </a:solidFill>
              </a:rPr>
              <a:t> in the </a:t>
            </a:r>
            <a:r>
              <a:rPr lang="pl-PL" dirty="0" err="1" smtClean="0">
                <a:solidFill>
                  <a:schemeClr val="bg1"/>
                </a:solidFill>
              </a:rPr>
              <a:t>older</a:t>
            </a:r>
            <a:r>
              <a:rPr lang="pl-PL" dirty="0" smtClean="0">
                <a:solidFill>
                  <a:schemeClr val="bg1"/>
                </a:solidFill>
              </a:rPr>
              <a:t> part of the Library </a:t>
            </a:r>
            <a:r>
              <a:rPr lang="pl-PL" dirty="0" err="1" smtClean="0">
                <a:solidFill>
                  <a:schemeClr val="bg1"/>
                </a:solidFill>
              </a:rPr>
              <a:t>building</a:t>
            </a:r>
            <a:r>
              <a:rPr lang="pl-PL" dirty="0" smtClean="0">
                <a:solidFill>
                  <a:schemeClr val="bg1"/>
                </a:solidFill>
              </a:rPr>
              <a:t>, </a:t>
            </a:r>
            <a:r>
              <a:rPr lang="pl-PL" dirty="0" err="1" smtClean="0">
                <a:solidFill>
                  <a:schemeClr val="bg1"/>
                </a:solidFill>
              </a:rPr>
              <a:t>near</a:t>
            </a:r>
            <a:r>
              <a:rPr lang="pl-PL" dirty="0" smtClean="0">
                <a:solidFill>
                  <a:schemeClr val="bg1"/>
                </a:solidFill>
              </a:rPr>
              <a:t> Narutowicza </a:t>
            </a:r>
            <a:r>
              <a:rPr lang="pl-PL" dirty="0" err="1" smtClean="0">
                <a:solidFill>
                  <a:schemeClr val="bg1"/>
                </a:solidFill>
              </a:rPr>
              <a:t>street</a:t>
            </a:r>
            <a:r>
              <a:rPr lang="pl-PL" dirty="0" smtClean="0">
                <a:solidFill>
                  <a:schemeClr val="bg1"/>
                </a:solidFill>
              </a:rPr>
              <a:t>.</a:t>
            </a:r>
          </a:p>
          <a:p>
            <a:pPr>
              <a:lnSpc>
                <a:spcPts val="2100"/>
              </a:lnSpc>
            </a:pPr>
            <a:endParaRPr lang="pl-PL" dirty="0">
              <a:solidFill>
                <a:schemeClr val="bg1"/>
              </a:solidFill>
            </a:endParaRPr>
          </a:p>
          <a:p>
            <a:pPr>
              <a:spcBef>
                <a:spcPts val="300"/>
              </a:spcBef>
            </a:pPr>
            <a:r>
              <a:rPr lang="en-US" u="sng" dirty="0">
                <a:solidFill>
                  <a:schemeClr val="bg1"/>
                </a:solidFill>
                <a:cs typeface="Segoe UI Semilight" panose="020B0402040204020203" pitchFamily="34" charset="0"/>
              </a:rPr>
              <a:t>To use the </a:t>
            </a:r>
            <a:r>
              <a:rPr lang="pl-PL" u="sng" dirty="0" err="1" smtClean="0">
                <a:solidFill>
                  <a:schemeClr val="bg1"/>
                </a:solidFill>
                <a:cs typeface="Segoe UI Semilight" panose="020B0402040204020203" pitchFamily="34" charset="0"/>
              </a:rPr>
              <a:t>Book</a:t>
            </a:r>
            <a:r>
              <a:rPr lang="pl-PL" u="sng" dirty="0" smtClean="0">
                <a:solidFill>
                  <a:schemeClr val="bg1"/>
                </a:solidFill>
                <a:cs typeface="Segoe UI Semilight" panose="020B0402040204020203" pitchFamily="34" charset="0"/>
              </a:rPr>
              <a:t> </a:t>
            </a:r>
            <a:r>
              <a:rPr lang="pl-PL" u="sng" dirty="0" err="1" smtClean="0">
                <a:solidFill>
                  <a:schemeClr val="bg1"/>
                </a:solidFill>
                <a:cs typeface="Segoe UI Semilight" panose="020B0402040204020203" pitchFamily="34" charset="0"/>
              </a:rPr>
              <a:t>Locker</a:t>
            </a:r>
            <a:r>
              <a:rPr lang="en-US" u="sng" dirty="0" smtClean="0">
                <a:solidFill>
                  <a:schemeClr val="bg1"/>
                </a:solidFill>
                <a:cs typeface="Segoe UI Semilight" panose="020B0402040204020203" pitchFamily="34" charset="0"/>
              </a:rPr>
              <a:t>, </a:t>
            </a:r>
            <a:r>
              <a:rPr lang="en-US" u="sng" dirty="0">
                <a:solidFill>
                  <a:schemeClr val="bg1"/>
                </a:solidFill>
                <a:cs typeface="Segoe UI Semilight" panose="020B0402040204020203" pitchFamily="34" charset="0"/>
              </a:rPr>
              <a:t>you need to scan the student </a:t>
            </a:r>
            <a:r>
              <a:rPr lang="en-US" u="sng" dirty="0" smtClean="0">
                <a:solidFill>
                  <a:schemeClr val="bg1"/>
                </a:solidFill>
                <a:cs typeface="Segoe UI Semilight" panose="020B0402040204020203" pitchFamily="34" charset="0"/>
              </a:rPr>
              <a:t>ID, which</a:t>
            </a:r>
            <a:r>
              <a:rPr lang="pl-PL" u="sng" dirty="0" smtClean="0">
                <a:solidFill>
                  <a:schemeClr val="bg1"/>
                </a:solidFill>
                <a:cs typeface="Segoe UI Semilight" panose="020B0402040204020203" pitchFamily="34" charset="0"/>
              </a:rPr>
              <a:t> </a:t>
            </a:r>
            <a:r>
              <a:rPr lang="en-US" u="sng" dirty="0">
                <a:solidFill>
                  <a:schemeClr val="bg1"/>
                </a:solidFill>
                <a:cs typeface="Segoe UI Semilight" panose="020B0402040204020203" pitchFamily="34" charset="0"/>
              </a:rPr>
              <a:t>you </a:t>
            </a:r>
            <a:r>
              <a:rPr lang="en-US" u="sng" dirty="0" smtClean="0">
                <a:solidFill>
                  <a:schemeClr val="bg1"/>
                </a:solidFill>
                <a:cs typeface="Segoe UI Semilight" panose="020B0402040204020203" pitchFamily="34" charset="0"/>
              </a:rPr>
              <a:t>should</a:t>
            </a:r>
            <a:r>
              <a:rPr lang="pl-PL" u="sng" dirty="0" smtClean="0">
                <a:solidFill>
                  <a:schemeClr val="bg1"/>
                </a:solidFill>
                <a:cs typeface="Segoe UI Semilight" panose="020B0402040204020203" pitchFamily="34" charset="0"/>
              </a:rPr>
              <a:t> </a:t>
            </a:r>
            <a:r>
              <a:rPr lang="pl-PL" u="sng" dirty="0" err="1" smtClean="0">
                <a:solidFill>
                  <a:schemeClr val="bg1"/>
                </a:solidFill>
                <a:cs typeface="Segoe UI Semilight" panose="020B0402040204020203" pitchFamily="34" charset="0"/>
              </a:rPr>
              <a:t>have</a:t>
            </a:r>
            <a:r>
              <a:rPr lang="en-US" u="sng" dirty="0" smtClean="0">
                <a:solidFill>
                  <a:schemeClr val="bg1"/>
                </a:solidFill>
                <a:cs typeface="Segoe UI Semilight" panose="020B0402040204020203" pitchFamily="34" charset="0"/>
              </a:rPr>
              <a:t> </a:t>
            </a:r>
            <a:r>
              <a:rPr lang="en-US" u="sng" dirty="0">
                <a:solidFill>
                  <a:schemeClr val="bg1"/>
                </a:solidFill>
                <a:cs typeface="Segoe UI Semilight" panose="020B0402040204020203" pitchFamily="34" charset="0"/>
              </a:rPr>
              <a:t>previously </a:t>
            </a:r>
            <a:r>
              <a:rPr lang="en-US" u="sng" dirty="0" smtClean="0">
                <a:solidFill>
                  <a:schemeClr val="bg1"/>
                </a:solidFill>
                <a:cs typeface="Segoe UI Semilight" panose="020B0402040204020203" pitchFamily="34" charset="0"/>
              </a:rPr>
              <a:t>register</a:t>
            </a:r>
            <a:r>
              <a:rPr lang="pl-PL" u="sng" dirty="0" err="1" smtClean="0">
                <a:solidFill>
                  <a:schemeClr val="bg1"/>
                </a:solidFill>
                <a:cs typeface="Segoe UI Semilight" panose="020B0402040204020203" pitchFamily="34" charset="0"/>
              </a:rPr>
              <a:t>ed</a:t>
            </a:r>
            <a:r>
              <a:rPr lang="en-US" u="sng" dirty="0" smtClean="0">
                <a:solidFill>
                  <a:schemeClr val="bg1"/>
                </a:solidFill>
                <a:cs typeface="Segoe UI Semilight" panose="020B0402040204020203" pitchFamily="34" charset="0"/>
              </a:rPr>
              <a:t> as</a:t>
            </a:r>
            <a:r>
              <a:rPr lang="pl-PL" u="sng" dirty="0" smtClean="0">
                <a:solidFill>
                  <a:schemeClr val="bg1"/>
                </a:solidFill>
                <a:cs typeface="Segoe UI Semilight" panose="020B0402040204020203" pitchFamily="34" charset="0"/>
              </a:rPr>
              <a:t/>
            </a:r>
            <a:br>
              <a:rPr lang="pl-PL" u="sng" dirty="0" smtClean="0">
                <a:solidFill>
                  <a:schemeClr val="bg1"/>
                </a:solidFill>
                <a:cs typeface="Segoe UI Semilight" panose="020B0402040204020203" pitchFamily="34" charset="0"/>
              </a:rPr>
            </a:br>
            <a:r>
              <a:rPr lang="pl-PL" u="sng" dirty="0" err="1" smtClean="0">
                <a:solidFill>
                  <a:schemeClr val="bg1"/>
                </a:solidFill>
                <a:cs typeface="Segoe UI Semilight" panose="020B0402040204020203" pitchFamily="34" charset="0"/>
              </a:rPr>
              <a:t>your</a:t>
            </a:r>
            <a:r>
              <a:rPr lang="en-US" u="sng" dirty="0" smtClean="0">
                <a:solidFill>
                  <a:schemeClr val="bg1"/>
                </a:solidFill>
                <a:cs typeface="Segoe UI Semilight" panose="020B0402040204020203" pitchFamily="34" charset="0"/>
              </a:rPr>
              <a:t> </a:t>
            </a:r>
            <a:r>
              <a:rPr lang="en-US" u="sng" dirty="0">
                <a:solidFill>
                  <a:schemeClr val="bg1"/>
                </a:solidFill>
                <a:cs typeface="Segoe UI Semilight" panose="020B0402040204020203" pitchFamily="34" charset="0"/>
              </a:rPr>
              <a:t>library card.</a:t>
            </a:r>
            <a:endParaRPr lang="pl-PL" u="sng" dirty="0">
              <a:solidFill>
                <a:schemeClr val="bg1"/>
              </a:solidFill>
              <a:cs typeface="Segoe UI Semilight" panose="020B0402040204020203" pitchFamily="34" charset="0"/>
            </a:endParaRPr>
          </a:p>
          <a:p>
            <a:pPr>
              <a:spcBef>
                <a:spcPts val="300"/>
              </a:spcBef>
            </a:pPr>
            <a:endParaRPr lang="pl-PL" b="1" dirty="0" smtClean="0">
              <a:solidFill>
                <a:schemeClr val="bg1"/>
              </a:solidFill>
              <a:cs typeface="Segoe UI Semilight" panose="020B0402040204020203" pitchFamily="34" charset="0"/>
            </a:endParaRPr>
          </a:p>
          <a:p>
            <a:pPr>
              <a:spcBef>
                <a:spcPts val="300"/>
              </a:spcBef>
            </a:pPr>
            <a:r>
              <a:rPr lang="pl-PL" b="1" dirty="0" smtClean="0">
                <a:solidFill>
                  <a:schemeClr val="bg1"/>
                </a:solidFill>
                <a:cs typeface="Segoe UI Semilight" panose="020B0402040204020203" pitchFamily="34" charset="0"/>
              </a:rPr>
              <a:t>In the </a:t>
            </a:r>
            <a:r>
              <a:rPr lang="pl-PL" b="1" dirty="0" err="1" smtClean="0">
                <a:solidFill>
                  <a:schemeClr val="bg1"/>
                </a:solidFill>
                <a:cs typeface="Segoe UI Semilight" panose="020B0402040204020203" pitchFamily="34" charset="0"/>
              </a:rPr>
              <a:t>Book</a:t>
            </a:r>
            <a:r>
              <a:rPr lang="pl-PL" b="1" dirty="0" smtClean="0">
                <a:solidFill>
                  <a:schemeClr val="bg1"/>
                </a:solidFill>
                <a:cs typeface="Segoe UI Semilight" panose="020B0402040204020203" pitchFamily="34" charset="0"/>
              </a:rPr>
              <a:t> </a:t>
            </a:r>
            <a:r>
              <a:rPr lang="pl-PL" b="1" dirty="0" err="1" smtClean="0">
                <a:solidFill>
                  <a:schemeClr val="bg1"/>
                </a:solidFill>
                <a:cs typeface="Segoe UI Semilight" panose="020B0402040204020203" pitchFamily="34" charset="0"/>
              </a:rPr>
              <a:t>Locker</a:t>
            </a:r>
            <a:r>
              <a:rPr lang="pl-PL" b="1" dirty="0" smtClean="0">
                <a:solidFill>
                  <a:schemeClr val="bg1"/>
                </a:solidFill>
                <a:cs typeface="Segoe UI Semilight" panose="020B0402040204020203" pitchFamily="34" charset="0"/>
              </a:rPr>
              <a:t>, </a:t>
            </a:r>
            <a:r>
              <a:rPr lang="pl-PL" b="1" dirty="0" err="1" smtClean="0">
                <a:solidFill>
                  <a:schemeClr val="bg1"/>
                </a:solidFill>
                <a:cs typeface="Segoe UI Semilight" panose="020B0402040204020203" pitchFamily="34" charset="0"/>
              </a:rPr>
              <a:t>you</a:t>
            </a:r>
            <a:r>
              <a:rPr lang="pl-PL" b="1" dirty="0" smtClean="0">
                <a:solidFill>
                  <a:schemeClr val="bg1"/>
                </a:solidFill>
                <a:cs typeface="Segoe UI Semilight" panose="020B0402040204020203" pitchFamily="34" charset="0"/>
              </a:rPr>
              <a:t> </a:t>
            </a:r>
            <a:r>
              <a:rPr lang="pl-PL" b="1" dirty="0" err="1" smtClean="0">
                <a:solidFill>
                  <a:schemeClr val="bg1"/>
                </a:solidFill>
                <a:cs typeface="Segoe UI Semilight" panose="020B0402040204020203" pitchFamily="34" charset="0"/>
              </a:rPr>
              <a:t>can</a:t>
            </a:r>
            <a:r>
              <a:rPr lang="pl-PL" b="1" dirty="0" smtClean="0">
                <a:solidFill>
                  <a:schemeClr val="bg1"/>
                </a:solidFill>
                <a:cs typeface="Segoe UI Semilight" panose="020B0402040204020203" pitchFamily="34" charset="0"/>
              </a:rPr>
              <a:t> </a:t>
            </a:r>
            <a:r>
              <a:rPr lang="pl-PL" b="1" dirty="0" err="1" smtClean="0">
                <a:solidFill>
                  <a:schemeClr val="bg1"/>
                </a:solidFill>
                <a:cs typeface="Segoe UI Semilight" panose="020B0402040204020203" pitchFamily="34" charset="0"/>
              </a:rPr>
              <a:t>borrow</a:t>
            </a:r>
            <a:r>
              <a:rPr lang="pl-PL" b="1" dirty="0" smtClean="0">
                <a:solidFill>
                  <a:schemeClr val="bg1"/>
                </a:solidFill>
                <a:cs typeface="Segoe UI Semilight" panose="020B0402040204020203" pitchFamily="34" charset="0"/>
              </a:rPr>
              <a:t> </a:t>
            </a:r>
            <a:r>
              <a:rPr lang="pl-PL" b="1" dirty="0" err="1" smtClean="0">
                <a:solidFill>
                  <a:schemeClr val="bg1"/>
                </a:solidFill>
                <a:cs typeface="Segoe UI Semilight" panose="020B0402040204020203" pitchFamily="34" charset="0"/>
              </a:rPr>
              <a:t>books</a:t>
            </a:r>
            <a:r>
              <a:rPr lang="pl-PL" b="1" dirty="0" smtClean="0">
                <a:solidFill>
                  <a:schemeClr val="bg1"/>
                </a:solidFill>
                <a:cs typeface="Segoe UI Semilight" panose="020B0402040204020203" pitchFamily="34" charset="0"/>
              </a:rPr>
              <a:t> (</a:t>
            </a:r>
            <a:r>
              <a:rPr lang="pl-PL" b="1" dirty="0" err="1" smtClean="0">
                <a:solidFill>
                  <a:schemeClr val="bg1"/>
                </a:solidFill>
                <a:cs typeface="Segoe UI Semilight" panose="020B0402040204020203" pitchFamily="34" charset="0"/>
              </a:rPr>
              <a:t>you</a:t>
            </a:r>
            <a:r>
              <a:rPr lang="pl-PL" b="1" dirty="0" smtClean="0">
                <a:solidFill>
                  <a:schemeClr val="bg1"/>
                </a:solidFill>
                <a:cs typeface="Segoe UI Semilight" panose="020B0402040204020203" pitchFamily="34" charset="0"/>
              </a:rPr>
              <a:t> </a:t>
            </a:r>
            <a:r>
              <a:rPr lang="pl-PL" b="1" dirty="0" err="1" smtClean="0">
                <a:solidFill>
                  <a:schemeClr val="bg1"/>
                </a:solidFill>
                <a:cs typeface="Segoe UI Semilight" panose="020B0402040204020203" pitchFamily="34" charset="0"/>
              </a:rPr>
              <a:t>need</a:t>
            </a:r>
            <a:r>
              <a:rPr lang="pl-PL" b="1" dirty="0" smtClean="0">
                <a:solidFill>
                  <a:schemeClr val="bg1"/>
                </a:solidFill>
                <a:cs typeface="Segoe UI Semilight" panose="020B0402040204020203" pitchFamily="34" charset="0"/>
              </a:rPr>
              <a:t> to order </a:t>
            </a:r>
            <a:r>
              <a:rPr lang="pl-PL" b="1" dirty="0" err="1" smtClean="0">
                <a:solidFill>
                  <a:schemeClr val="bg1"/>
                </a:solidFill>
                <a:cs typeface="Segoe UI Semilight" panose="020B0402040204020203" pitchFamily="34" charset="0"/>
              </a:rPr>
              <a:t>them</a:t>
            </a:r>
            <a:r>
              <a:rPr lang="pl-PL" b="1" dirty="0" smtClean="0">
                <a:solidFill>
                  <a:schemeClr val="bg1"/>
                </a:solidFill>
                <a:cs typeface="Segoe UI Semilight" panose="020B0402040204020203" pitchFamily="34" charset="0"/>
              </a:rPr>
              <a:t> </a:t>
            </a:r>
            <a:r>
              <a:rPr lang="pl-PL" b="1" dirty="0" err="1" smtClean="0">
                <a:solidFill>
                  <a:schemeClr val="bg1"/>
                </a:solidFill>
                <a:cs typeface="Segoe UI Semilight" panose="020B0402040204020203" pitchFamily="34" charset="0"/>
              </a:rPr>
              <a:t>first</a:t>
            </a:r>
            <a:r>
              <a:rPr lang="pl-PL" b="1" dirty="0" smtClean="0">
                <a:solidFill>
                  <a:schemeClr val="bg1"/>
                </a:solidFill>
                <a:cs typeface="Segoe UI Semilight" panose="020B0402040204020203" pitchFamily="34" charset="0"/>
              </a:rPr>
              <a:t>) and return </a:t>
            </a:r>
            <a:r>
              <a:rPr lang="pl-PL" b="1" dirty="0" err="1" smtClean="0">
                <a:solidFill>
                  <a:schemeClr val="bg1"/>
                </a:solidFill>
                <a:cs typeface="Segoe UI Semilight" panose="020B0402040204020203" pitchFamily="34" charset="0"/>
              </a:rPr>
              <a:t>them</a:t>
            </a:r>
            <a:r>
              <a:rPr lang="pl-PL" b="1" dirty="0" smtClean="0">
                <a:solidFill>
                  <a:schemeClr val="bg1"/>
                </a:solidFill>
                <a:cs typeface="Segoe UI Semilight" panose="020B0402040204020203" pitchFamily="34" charset="0"/>
              </a:rPr>
              <a:t>.</a:t>
            </a:r>
            <a:endParaRPr lang="pl-PL" b="1" dirty="0">
              <a:solidFill>
                <a:schemeClr val="bg1"/>
              </a:solidFill>
              <a:cs typeface="Segoe UI Semilight" panose="020B0402040204020203" pitchFamily="34" charset="0"/>
            </a:endParaRPr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6762" y="368300"/>
            <a:ext cx="767251" cy="801605"/>
          </a:xfrm>
          <a:prstGeom prst="rect">
            <a:avLst/>
          </a:prstGeom>
        </p:spPr>
      </p:pic>
      <p:sp>
        <p:nvSpPr>
          <p:cNvPr id="8" name="pole tekstowe 18"/>
          <p:cNvSpPr txBox="1"/>
          <p:nvPr/>
        </p:nvSpPr>
        <p:spPr>
          <a:xfrm>
            <a:off x="972851" y="860862"/>
            <a:ext cx="4100650" cy="6180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pl-PL" sz="2800" b="1" cap="all" dirty="0" err="1" smtClean="0">
                <a:solidFill>
                  <a:schemeClr val="bg1"/>
                </a:solidFill>
              </a:rPr>
              <a:t>Book</a:t>
            </a:r>
            <a:r>
              <a:rPr lang="pl-PL" sz="2800" b="1" cap="all" dirty="0" smtClean="0">
                <a:solidFill>
                  <a:schemeClr val="bg1"/>
                </a:solidFill>
              </a:rPr>
              <a:t> </a:t>
            </a:r>
            <a:r>
              <a:rPr lang="pl-PL" sz="2800" b="1" cap="all" dirty="0" err="1" smtClean="0">
                <a:solidFill>
                  <a:schemeClr val="bg1"/>
                </a:solidFill>
              </a:rPr>
              <a:t>locker</a:t>
            </a:r>
            <a:endParaRPr lang="pl-PL" sz="2800" b="1" cap="al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3365332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4468</TotalTime>
  <Words>1223</Words>
  <Application>Microsoft Office PowerPoint</Application>
  <PresentationFormat>Panoramiczny</PresentationFormat>
  <Paragraphs>164</Paragraphs>
  <Slides>20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6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20</vt:i4>
      </vt:variant>
    </vt:vector>
  </HeadingPairs>
  <TitlesOfParts>
    <vt:vector size="27" baseType="lpstr">
      <vt:lpstr>Arial</vt:lpstr>
      <vt:lpstr>Bulo Rounded Bold</vt:lpstr>
      <vt:lpstr>Bulo Rounded Medium</vt:lpstr>
      <vt:lpstr>Calibri</vt:lpstr>
      <vt:lpstr>Calibri Light</vt:lpstr>
      <vt:lpstr>Segoe UI Semilight</vt:lpstr>
      <vt:lpstr>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Sebastian</dc:creator>
  <cp:lastModifiedBy>Justyna Jerzyk-Wojtecka</cp:lastModifiedBy>
  <cp:revision>341</cp:revision>
  <cp:lastPrinted>2021-10-02T11:31:39Z</cp:lastPrinted>
  <dcterms:created xsi:type="dcterms:W3CDTF">2017-01-11T10:24:22Z</dcterms:created>
  <dcterms:modified xsi:type="dcterms:W3CDTF">2022-10-20T08:10:33Z</dcterms:modified>
</cp:coreProperties>
</file>