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0"/>
  </p:notesMasterIdLst>
  <p:handoutMasterIdLst>
    <p:handoutMasterId r:id="rId11"/>
  </p:handoutMasterIdLst>
  <p:sldIdLst>
    <p:sldId id="280" r:id="rId4"/>
    <p:sldId id="262" r:id="rId5"/>
    <p:sldId id="317" r:id="rId6"/>
    <p:sldId id="319" r:id="rId7"/>
    <p:sldId id="320" r:id="rId8"/>
    <p:sldId id="29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6" pos="5768" userDrawn="1">
          <p15:clr>
            <a:srgbClr val="A4A3A4"/>
          </p15:clr>
        </p15:guide>
        <p15:guide id="7" orient="horz" pos="2228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5269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4248" userDrawn="1">
          <p15:clr>
            <a:srgbClr val="A4A3A4"/>
          </p15:clr>
        </p15:guide>
        <p15:guide id="12" orient="horz" pos="2523" userDrawn="1">
          <p15:clr>
            <a:srgbClr val="A4A3A4"/>
          </p15:clr>
        </p15:guide>
        <p15:guide id="13" pos="2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8"/>
    <a:srgbClr val="80A41B"/>
    <a:srgbClr val="5E7E29"/>
    <a:srgbClr val="2A98CD"/>
    <a:srgbClr val="3E3E3D"/>
    <a:srgbClr val="EB1515"/>
    <a:srgbClr val="D8D8D8"/>
    <a:srgbClr val="DB2E25"/>
    <a:srgbClr val="C42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A98E6-C044-4111-8192-FDC299A356E7}" v="7" dt="2020-12-16T09:25:20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5560" autoAdjust="0"/>
  </p:normalViewPr>
  <p:slideViewPr>
    <p:cSldViewPr snapToGrid="0">
      <p:cViewPr>
        <p:scale>
          <a:sx n="78" d="100"/>
          <a:sy n="78" d="100"/>
        </p:scale>
        <p:origin x="-450" y="-36"/>
      </p:cViewPr>
      <p:guideLst>
        <p:guide orient="horz" pos="232"/>
        <p:guide orient="horz" pos="4020"/>
        <p:guide orient="horz" pos="1502"/>
        <p:guide orient="horz" pos="2228"/>
        <p:guide orient="horz" pos="913"/>
        <p:guide orient="horz" pos="2523"/>
        <p:guide pos="483"/>
        <p:guide pos="7423"/>
        <p:guide pos="5768"/>
        <p:guide pos="5269"/>
        <p:guide pos="3840"/>
        <p:guide pos="4248"/>
        <p:guide pos="2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Gromacka" userId="75af431ce5e61a6a" providerId="LiveId" clId="{C21A98E6-C044-4111-8192-FDC299A356E7}"/>
    <pc:docChg chg="undo custSel addSld delSld modSld sldOrd">
      <pc:chgData name="Weronika Gromacka" userId="75af431ce5e61a6a" providerId="LiveId" clId="{C21A98E6-C044-4111-8192-FDC299A356E7}" dt="2020-12-16T09:25:20.252" v="217"/>
      <pc:docMkLst>
        <pc:docMk/>
      </pc:docMkLst>
      <pc:sldChg chg="addSp delSp modSp mod ord setBg">
        <pc:chgData name="Weronika Gromacka" userId="75af431ce5e61a6a" providerId="LiveId" clId="{C21A98E6-C044-4111-8192-FDC299A356E7}" dt="2020-12-16T09:25:20.252" v="217"/>
        <pc:sldMkLst>
          <pc:docMk/>
          <pc:sldMk cId="2663742003" sldId="262"/>
        </pc:sldMkLst>
        <pc:spChg chg="ord">
          <ac:chgData name="Weronika Gromacka" userId="75af431ce5e61a6a" providerId="LiveId" clId="{C21A98E6-C044-4111-8192-FDC299A356E7}" dt="2020-12-16T09:22:50.823" v="210" actId="166"/>
          <ac:spMkLst>
            <pc:docMk/>
            <pc:sldMk cId="2663742003" sldId="262"/>
            <ac:spMk id="4" creationId="{00000000-0000-0000-0000-000000000000}"/>
          </ac:spMkLst>
        </pc:spChg>
        <pc:spChg chg="add mod">
          <ac:chgData name="Weronika Gromacka" userId="75af431ce5e61a6a" providerId="LiveId" clId="{C21A98E6-C044-4111-8192-FDC299A356E7}" dt="2020-12-16T09:22:58.263" v="212" actId="1076"/>
          <ac:spMkLst>
            <pc:docMk/>
            <pc:sldMk cId="2663742003" sldId="262"/>
            <ac:spMk id="8" creationId="{091AB8BF-7F6B-43D8-962F-DA7D1A96FC75}"/>
          </ac:spMkLst>
        </pc:spChg>
        <pc:spChg chg="mod">
          <ac:chgData name="Weronika Gromacka" userId="75af431ce5e61a6a" providerId="LiveId" clId="{C21A98E6-C044-4111-8192-FDC299A356E7}" dt="2020-12-16T09:22:34.943" v="207" actId="1076"/>
          <ac:spMkLst>
            <pc:docMk/>
            <pc:sldMk cId="2663742003" sldId="262"/>
            <ac:spMk id="9" creationId="{00000000-0000-0000-0000-000000000000}"/>
          </ac:spMkLst>
        </pc:spChg>
        <pc:spChg chg="add mod">
          <ac:chgData name="Weronika Gromacka" userId="75af431ce5e61a6a" providerId="LiveId" clId="{C21A98E6-C044-4111-8192-FDC299A356E7}" dt="2020-12-16T09:23:51.727" v="216" actId="1076"/>
          <ac:spMkLst>
            <pc:docMk/>
            <pc:sldMk cId="2663742003" sldId="262"/>
            <ac:spMk id="12" creationId="{700DEBC5-CD03-44F1-8F4D-DD74DBA8B479}"/>
          </ac:spMkLst>
        </pc:spChg>
        <pc:spChg chg="del mod">
          <ac:chgData name="Weronika Gromacka" userId="75af431ce5e61a6a" providerId="LiveId" clId="{C21A98E6-C044-4111-8192-FDC299A356E7}" dt="2020-12-16T09:22:31.490" v="206" actId="478"/>
          <ac:spMkLst>
            <pc:docMk/>
            <pc:sldMk cId="2663742003" sldId="262"/>
            <ac:spMk id="14" creationId="{00000000-0000-0000-0000-000000000000}"/>
          </ac:spMkLst>
        </pc:spChg>
        <pc:spChg chg="ord">
          <ac:chgData name="Weronika Gromacka" userId="75af431ce5e61a6a" providerId="LiveId" clId="{C21A98E6-C044-4111-8192-FDC299A356E7}" dt="2020-12-16T09:22:55.457" v="211" actId="166"/>
          <ac:spMkLst>
            <pc:docMk/>
            <pc:sldMk cId="2663742003" sldId="262"/>
            <ac:spMk id="15" creationId="{00000000-0000-0000-0000-000000000000}"/>
          </ac:spMkLst>
        </pc:spChg>
      </pc:sldChg>
      <pc:sldChg chg="modSp mod">
        <pc:chgData name="Weronika Gromacka" userId="75af431ce5e61a6a" providerId="LiveId" clId="{C21A98E6-C044-4111-8192-FDC299A356E7}" dt="2020-12-16T09:21:53.006" v="202" actId="14100"/>
        <pc:sldMkLst>
          <pc:docMk/>
          <pc:sldMk cId="1528142429" sldId="266"/>
        </pc:sldMkLst>
        <pc:spChg chg="mod">
          <ac:chgData name="Weronika Gromacka" userId="75af431ce5e61a6a" providerId="LiveId" clId="{C21A98E6-C044-4111-8192-FDC299A356E7}" dt="2020-12-16T09:21:53.006" v="202" actId="14100"/>
          <ac:spMkLst>
            <pc:docMk/>
            <pc:sldMk cId="1528142429" sldId="266"/>
            <ac:spMk id="11" creationId="{00000000-0000-0000-0000-000000000000}"/>
          </ac:spMkLst>
        </pc:spChg>
      </pc:sldChg>
      <pc:sldChg chg="modSp mod">
        <pc:chgData name="Weronika Gromacka" userId="75af431ce5e61a6a" providerId="LiveId" clId="{C21A98E6-C044-4111-8192-FDC299A356E7}" dt="2020-12-16T09:14:11.977" v="166" actId="5793"/>
        <pc:sldMkLst>
          <pc:docMk/>
          <pc:sldMk cId="1191868669" sldId="267"/>
        </pc:sldMkLst>
        <pc:spChg chg="mod">
          <ac:chgData name="Weronika Gromacka" userId="75af431ce5e61a6a" providerId="LiveId" clId="{C21A98E6-C044-4111-8192-FDC299A356E7}" dt="2020-12-16T09:14:11.977" v="166" actId="5793"/>
          <ac:spMkLst>
            <pc:docMk/>
            <pc:sldMk cId="1191868669" sldId="267"/>
            <ac:spMk id="6" creationId="{00000000-0000-0000-0000-000000000000}"/>
          </ac:spMkLst>
        </pc:spChg>
      </pc:sldChg>
      <pc:sldChg chg="delSp modSp mod ord">
        <pc:chgData name="Weronika Gromacka" userId="75af431ce5e61a6a" providerId="LiveId" clId="{C21A98E6-C044-4111-8192-FDC299A356E7}" dt="2020-12-16T09:19:18.569" v="198"/>
        <pc:sldMkLst>
          <pc:docMk/>
          <pc:sldMk cId="1968281155" sldId="268"/>
        </pc:sldMkLst>
        <pc:spChg chg="mod">
          <ac:chgData name="Weronika Gromacka" userId="75af431ce5e61a6a" providerId="LiveId" clId="{C21A98E6-C044-4111-8192-FDC299A356E7}" dt="2020-12-16T09:16:14.691" v="195" actId="1076"/>
          <ac:spMkLst>
            <pc:docMk/>
            <pc:sldMk cId="1968281155" sldId="268"/>
            <ac:spMk id="2" creationId="{00000000-0000-0000-0000-000000000000}"/>
          </ac:spMkLst>
        </pc:spChg>
        <pc:picChg chg="del">
          <ac:chgData name="Weronika Gromacka" userId="75af431ce5e61a6a" providerId="LiveId" clId="{C21A98E6-C044-4111-8192-FDC299A356E7}" dt="2020-12-16T09:15:17.862" v="178" actId="478"/>
          <ac:picMkLst>
            <pc:docMk/>
            <pc:sldMk cId="1968281155" sldId="268"/>
            <ac:picMk id="4" creationId="{00000000-0000-0000-0000-000000000000}"/>
          </ac:picMkLst>
        </pc:picChg>
      </pc:sldChg>
      <pc:sldChg chg="del">
        <pc:chgData name="Weronika Gromacka" userId="75af431ce5e61a6a" providerId="LiveId" clId="{C21A98E6-C044-4111-8192-FDC299A356E7}" dt="2020-12-16T09:18:24.004" v="196" actId="47"/>
        <pc:sldMkLst>
          <pc:docMk/>
          <pc:sldMk cId="517868844" sldId="278"/>
        </pc:sldMkLst>
      </pc:sldChg>
      <pc:sldChg chg="addSp delSp modSp mod">
        <pc:chgData name="Weronika Gromacka" userId="75af431ce5e61a6a" providerId="LiveId" clId="{C21A98E6-C044-4111-8192-FDC299A356E7}" dt="2020-12-16T09:19:25.322" v="200" actId="478"/>
        <pc:sldMkLst>
          <pc:docMk/>
          <pc:sldMk cId="260229226" sldId="280"/>
        </pc:sldMkLst>
        <pc:spChg chg="mod">
          <ac:chgData name="Weronika Gromacka" userId="75af431ce5e61a6a" providerId="LiveId" clId="{C21A98E6-C044-4111-8192-FDC299A356E7}" dt="2020-12-16T09:08:56.284" v="32" actId="20577"/>
          <ac:spMkLst>
            <pc:docMk/>
            <pc:sldMk cId="260229226" sldId="280"/>
            <ac:spMk id="10" creationId="{00000000-0000-0000-0000-000000000000}"/>
          </ac:spMkLst>
        </pc:spChg>
        <pc:spChg chg="add del">
          <ac:chgData name="Weronika Gromacka" userId="75af431ce5e61a6a" providerId="LiveId" clId="{C21A98E6-C044-4111-8192-FDC299A356E7}" dt="2020-12-16T09:19:25.322" v="200" actId="478"/>
          <ac:spMkLst>
            <pc:docMk/>
            <pc:sldMk cId="260229226" sldId="280"/>
            <ac:spMk id="38" creationId="{00000000-0000-0000-0000-000000000000}"/>
          </ac:spMkLst>
        </pc:spChg>
        <pc:spChg chg="mod">
          <ac:chgData name="Weronika Gromacka" userId="75af431ce5e61a6a" providerId="LiveId" clId="{C21A98E6-C044-4111-8192-FDC299A356E7}" dt="2020-12-16T09:09:09.745" v="51" actId="20577"/>
          <ac:spMkLst>
            <pc:docMk/>
            <pc:sldMk cId="260229226" sldId="280"/>
            <ac:spMk id="39" creationId="{00000000-0000-0000-0000-000000000000}"/>
          </ac:spMkLst>
        </pc:spChg>
        <pc:picChg chg="del">
          <ac:chgData name="Weronika Gromacka" userId="75af431ce5e61a6a" providerId="LiveId" clId="{C21A98E6-C044-4111-8192-FDC299A356E7}" dt="2020-12-16T09:09:39.688" v="52" actId="478"/>
          <ac:picMkLst>
            <pc:docMk/>
            <pc:sldMk cId="260229226" sldId="280"/>
            <ac:picMk id="8" creationId="{00000000-0000-0000-0000-000000000000}"/>
          </ac:picMkLst>
        </pc:picChg>
      </pc:sldChg>
      <pc:sldChg chg="delSp new mod modClrScheme chgLayout">
        <pc:chgData name="Weronika Gromacka" userId="75af431ce5e61a6a" providerId="LiveId" clId="{C21A98E6-C044-4111-8192-FDC299A356E7}" dt="2020-12-16T09:22:17.724" v="204" actId="700"/>
        <pc:sldMkLst>
          <pc:docMk/>
          <pc:sldMk cId="4169474970" sldId="281"/>
        </pc:sldMkLst>
        <pc:spChg chg="del">
          <ac:chgData name="Weronika Gromacka" userId="75af431ce5e61a6a" providerId="LiveId" clId="{C21A98E6-C044-4111-8192-FDC299A356E7}" dt="2020-12-16T09:22:17.724" v="204" actId="700"/>
          <ac:spMkLst>
            <pc:docMk/>
            <pc:sldMk cId="4169474970" sldId="281"/>
            <ac:spMk id="2" creationId="{82DBB73D-8ACB-4175-B304-B75298B9B14F}"/>
          </ac:spMkLst>
        </pc:spChg>
        <pc:spChg chg="del">
          <ac:chgData name="Weronika Gromacka" userId="75af431ce5e61a6a" providerId="LiveId" clId="{C21A98E6-C044-4111-8192-FDC299A356E7}" dt="2020-12-16T09:22:17.724" v="204" actId="700"/>
          <ac:spMkLst>
            <pc:docMk/>
            <pc:sldMk cId="4169474970" sldId="281"/>
            <ac:spMk id="3" creationId="{1A3FE8B1-D0F9-4310-880B-A27109DF0E7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5303-1FE7-4C21-BBC3-43AA1027CA6D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48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5303-1FE7-4C21-BBC3-43AA1027CA6D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30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5303-1FE7-4C21-BBC3-43AA1027CA6D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65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51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6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4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35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00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47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25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5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96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40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65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075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97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8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44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46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67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1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66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65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8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9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pPr/>
              <a:t>2022-11-29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2022-11-29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0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64870" y="2105561"/>
            <a:ext cx="8424539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Arial" panose="020B0604020202020204" pitchFamily="34" charset="0"/>
              </a:rPr>
              <a:t>Pokazy chemiczne 23.11.2022</a:t>
            </a:r>
            <a:br>
              <a:rPr lang="pl-PL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pl-PL" sz="3600" b="1" dirty="0">
                <a:solidFill>
                  <a:schemeClr val="bg1"/>
                </a:solidFill>
                <a:cs typeface="Arial" panose="020B0604020202020204" pitchFamily="34" charset="0"/>
              </a:rPr>
              <a:t>XIV Akademia Ciekawej Chemii</a:t>
            </a:r>
          </a:p>
          <a:p>
            <a:endParaRPr lang="pl-PL" sz="24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1" name="Grafika 10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1550" y="5855186"/>
            <a:ext cx="1636394" cy="51337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371921"/>
            <a:ext cx="1176191" cy="117619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664870" y="3518034"/>
            <a:ext cx="7493250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chemeClr val="bg1"/>
                </a:solidFill>
              </a:rPr>
              <a:t>Agnieszka </a:t>
            </a:r>
            <a:r>
              <a:rPr lang="pl-PL" sz="1600" dirty="0" err="1">
                <a:solidFill>
                  <a:schemeClr val="bg1"/>
                </a:solidFill>
              </a:rPr>
              <a:t>Gołdon</a:t>
            </a:r>
            <a:endParaRPr lang="pl-PL" sz="1600" dirty="0">
              <a:solidFill>
                <a:schemeClr val="bg1"/>
              </a:solidFill>
            </a:endParaRPr>
          </a:p>
          <a:p>
            <a:pPr>
              <a:lnSpc>
                <a:spcPts val="2100"/>
              </a:lnSpc>
            </a:pPr>
            <a:r>
              <a:rPr lang="pl-PL" sz="1600" dirty="0">
                <a:solidFill>
                  <a:schemeClr val="bg1"/>
                </a:solidFill>
              </a:rPr>
              <a:t>Adrian Olszewski</a:t>
            </a:r>
          </a:p>
          <a:p>
            <a:pPr>
              <a:lnSpc>
                <a:spcPts val="2100"/>
              </a:lnSpc>
            </a:pPr>
            <a:r>
              <a:rPr lang="pl-PL" sz="1600" dirty="0">
                <a:solidFill>
                  <a:schemeClr val="bg1"/>
                </a:solidFill>
              </a:rPr>
              <a:t>Urszula </a:t>
            </a:r>
            <a:r>
              <a:rPr lang="pl-PL" sz="1600" dirty="0" err="1">
                <a:solidFill>
                  <a:schemeClr val="bg1"/>
                </a:solidFill>
              </a:rPr>
              <a:t>Sudomir</a:t>
            </a:r>
            <a:endParaRPr lang="pl-PL" sz="1600" dirty="0">
              <a:solidFill>
                <a:schemeClr val="bg1"/>
              </a:solidFill>
            </a:endParaRPr>
          </a:p>
          <a:p>
            <a:pPr>
              <a:lnSpc>
                <a:spcPts val="2100"/>
              </a:lnSpc>
            </a:pPr>
            <a:r>
              <a:rPr lang="pl-PL" sz="1600" dirty="0">
                <a:solidFill>
                  <a:schemeClr val="bg1"/>
                </a:solidFill>
              </a:rPr>
              <a:t>Weronika Zaucha</a:t>
            </a:r>
          </a:p>
          <a:p>
            <a:pPr>
              <a:lnSpc>
                <a:spcPts val="2100"/>
              </a:lnSpc>
            </a:pPr>
            <a:r>
              <a:rPr lang="pl-PL" sz="1600" dirty="0">
                <a:solidFill>
                  <a:schemeClr val="bg1"/>
                </a:solidFill>
              </a:rPr>
              <a:t>Cyprian Doroszko</a:t>
            </a:r>
          </a:p>
        </p:txBody>
      </p:sp>
    </p:spTree>
    <p:extLst>
      <p:ext uri="{BB962C8B-B14F-4D97-AF65-F5344CB8AC3E}">
        <p14:creationId xmlns:p14="http://schemas.microsoft.com/office/powerpoint/2010/main" val="26022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091AB8BF-7F6B-43D8-962F-DA7D1A96FC75}"/>
              </a:ext>
            </a:extLst>
          </p:cNvPr>
          <p:cNvSpPr/>
          <p:nvPr/>
        </p:nvSpPr>
        <p:spPr>
          <a:xfrm>
            <a:off x="0" y="6165939"/>
            <a:ext cx="12192007" cy="692061"/>
          </a:xfrm>
          <a:custGeom>
            <a:avLst/>
            <a:gdLst>
              <a:gd name="connsiteX0" fmla="*/ 12192007 w 12192007"/>
              <a:gd name="connsiteY0" fmla="*/ 0 h 1876406"/>
              <a:gd name="connsiteX1" fmla="*/ 12192007 w 12192007"/>
              <a:gd name="connsiteY1" fmla="*/ 1876406 h 1876406"/>
              <a:gd name="connsiteX2" fmla="*/ 0 w 12192007"/>
              <a:gd name="connsiteY2" fmla="*/ 1876406 h 1876406"/>
              <a:gd name="connsiteX3" fmla="*/ 0 w 12192007"/>
              <a:gd name="connsiteY3" fmla="*/ 384598 h 1876406"/>
              <a:gd name="connsiteX4" fmla="*/ 15733 w 12192007"/>
              <a:gd name="connsiteY4" fmla="*/ 335617 h 1876406"/>
              <a:gd name="connsiteX5" fmla="*/ 283312 w 12192007"/>
              <a:gd name="connsiteY5" fmla="*/ 164207 h 1876406"/>
              <a:gd name="connsiteX6" fmla="*/ 563312 w 12192007"/>
              <a:gd name="connsiteY6" fmla="*/ 164207 h 1876406"/>
              <a:gd name="connsiteX7" fmla="*/ 563317 w 12192007"/>
              <a:gd name="connsiteY7" fmla="*/ 164208 h 1876406"/>
              <a:gd name="connsiteX8" fmla="*/ 5617313 w 12192007"/>
              <a:gd name="connsiteY8" fmla="*/ 164208 h 1876406"/>
              <a:gd name="connsiteX9" fmla="*/ 5617319 w 12192007"/>
              <a:gd name="connsiteY9" fmla="*/ 164207 h 1876406"/>
              <a:gd name="connsiteX10" fmla="*/ 5897319 w 12192007"/>
              <a:gd name="connsiteY10" fmla="*/ 164207 h 1876406"/>
              <a:gd name="connsiteX11" fmla="*/ 5897324 w 12192007"/>
              <a:gd name="connsiteY11" fmla="*/ 164208 h 1876406"/>
              <a:gd name="connsiteX12" fmla="*/ 6167118 w 12192007"/>
              <a:gd name="connsiteY12" fmla="*/ 164208 h 1876406"/>
              <a:gd name="connsiteX13" fmla="*/ 6457506 w 12192007"/>
              <a:gd name="connsiteY13" fmla="*/ 164208 h 1876406"/>
              <a:gd name="connsiteX14" fmla="*/ 6531433 w 12192007"/>
              <a:gd name="connsiteY14" fmla="*/ 164208 h 1876406"/>
              <a:gd name="connsiteX15" fmla="*/ 11501125 w 12192007"/>
              <a:gd name="connsiteY15" fmla="*/ 164208 h 1876406"/>
              <a:gd name="connsiteX16" fmla="*/ 11791513 w 12192007"/>
              <a:gd name="connsiteY16" fmla="*/ 164208 h 1876406"/>
              <a:gd name="connsiteX17" fmla="*/ 12022095 w 12192007"/>
              <a:gd name="connsiteY17" fmla="*/ 164208 h 1876406"/>
              <a:gd name="connsiteX18" fmla="*/ 12192007 w 12192007"/>
              <a:gd name="connsiteY18" fmla="*/ 0 h 18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7" h="1876406">
                <a:moveTo>
                  <a:pt x="12192007" y="0"/>
                </a:moveTo>
                <a:lnTo>
                  <a:pt x="12192007" y="1876406"/>
                </a:lnTo>
                <a:lnTo>
                  <a:pt x="0" y="1876406"/>
                </a:lnTo>
                <a:lnTo>
                  <a:pt x="0" y="384598"/>
                </a:lnTo>
                <a:lnTo>
                  <a:pt x="15733" y="335617"/>
                </a:lnTo>
                <a:cubicBezTo>
                  <a:pt x="59818" y="234887"/>
                  <a:pt x="163025" y="164207"/>
                  <a:pt x="283312" y="164207"/>
                </a:cubicBezTo>
                <a:lnTo>
                  <a:pt x="563312" y="164207"/>
                </a:lnTo>
                <a:lnTo>
                  <a:pt x="563317" y="164208"/>
                </a:lnTo>
                <a:lnTo>
                  <a:pt x="5617313" y="164208"/>
                </a:lnTo>
                <a:lnTo>
                  <a:pt x="5617319" y="164207"/>
                </a:lnTo>
                <a:lnTo>
                  <a:pt x="5897319" y="164207"/>
                </a:lnTo>
                <a:lnTo>
                  <a:pt x="5897324" y="164208"/>
                </a:lnTo>
                <a:lnTo>
                  <a:pt x="6167118" y="164208"/>
                </a:lnTo>
                <a:lnTo>
                  <a:pt x="6457506" y="164208"/>
                </a:lnTo>
                <a:lnTo>
                  <a:pt x="6531433" y="164208"/>
                </a:lnTo>
                <a:lnTo>
                  <a:pt x="11501125" y="164208"/>
                </a:lnTo>
                <a:lnTo>
                  <a:pt x="11791513" y="164208"/>
                </a:lnTo>
                <a:lnTo>
                  <a:pt x="12022095" y="164208"/>
                </a:lnTo>
                <a:cubicBezTo>
                  <a:pt x="12115935" y="164208"/>
                  <a:pt x="12192007" y="90690"/>
                  <a:pt x="12192007" y="0"/>
                </a:cubicBezTo>
                <a:close/>
              </a:path>
            </a:pathLst>
          </a:custGeom>
          <a:solidFill>
            <a:srgbClr val="0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700DEBC5-CD03-44F1-8F4D-DD74DBA8B479}"/>
              </a:ext>
            </a:extLst>
          </p:cNvPr>
          <p:cNvSpPr txBox="1"/>
          <p:nvPr/>
        </p:nvSpPr>
        <p:spPr>
          <a:xfrm>
            <a:off x="2287563" y="749049"/>
            <a:ext cx="873370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009F98"/>
                </a:solidFill>
              </a:rPr>
              <a:t>Ciecz zmieniająca barwę wraz z temperaturą</a:t>
            </a:r>
          </a:p>
        </p:txBody>
      </p:sp>
      <p:pic>
        <p:nvPicPr>
          <p:cNvPr id="13" name="Grafika 7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9788" y="5418643"/>
            <a:ext cx="1636394" cy="51337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21" r="99063">
                        <a14:foregroundMark x1="62917" y1="6875" x2="60313" y2="6875"/>
                        <a14:foregroundMark x1="61146" y1="6875" x2="59688" y2="9271"/>
                        <a14:foregroundMark x1="60521" y1="9271" x2="61354" y2="10729"/>
                        <a14:foregroundMark x1="69792" y1="10729" x2="69792" y2="10729"/>
                        <a14:foregroundMark x1="76458" y1="15000" x2="76458" y2="15000"/>
                        <a14:foregroundMark x1="74063" y1="17188" x2="74063" y2="17188"/>
                        <a14:foregroundMark x1="86563" y1="28646" x2="86563" y2="28646"/>
                        <a14:foregroundMark x1="91458" y1="61458" x2="91458" y2="61458"/>
                        <a14:foregroundMark x1="85521" y1="74583" x2="85521" y2="74583"/>
                        <a14:foregroundMark x1="74271" y1="84896" x2="74271" y2="84896"/>
                        <a14:foregroundMark x1="68542" y1="87708" x2="68542" y2="87708"/>
                        <a14:foregroundMark x1="12812" y1="66875" x2="12812" y2="66875"/>
                        <a14:foregroundMark x1="23125" y1="80833" x2="23125" y2="80833"/>
                        <a14:backgroundMark x1="11146" y1="67292" x2="11146" y2="67292"/>
                        <a14:backgroundMark x1="14792" y1="65833" x2="14792" y2="65833"/>
                        <a14:backgroundMark x1="67396" y1="84167" x2="67396" y2="84167"/>
                        <a14:backgroundMark x1="86875" y1="75000" x2="86875" y2="75000"/>
                        <a14:backgroundMark x1="82670" y1="72869" x2="82670" y2="72869"/>
                        <a14:backgroundMark x1="84943" y1="74290" x2="84943" y2="74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7" y="181841"/>
            <a:ext cx="1176191" cy="1176191"/>
          </a:xfrm>
          <a:prstGeom prst="rect">
            <a:avLst/>
          </a:prstGeom>
        </p:spPr>
      </p:pic>
      <p:sp>
        <p:nvSpPr>
          <p:cNvPr id="15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B5E22E-680B-4CA0-BCFB-7AB2B165D336}" type="slidenum">
              <a:rPr lang="pl-PL" smtClean="0">
                <a:solidFill>
                  <a:schemeClr val="tx1"/>
                </a:solidFill>
              </a:rPr>
              <a:pPr/>
              <a:t>2</a:t>
            </a:fld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031" y="3338278"/>
            <a:ext cx="2723430" cy="259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2322312" y="4863363"/>
                <a:ext cx="7547376" cy="555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800" b="1" i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𝐂𝐨</m:t>
                    </m:r>
                    <m:r>
                      <a:rPr lang="pl-PL" sz="2800" b="1" i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pl-PL" sz="2800" b="1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pl-PL" sz="2800" b="1" i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𝐇</m:t>
                        </m:r>
                      </m:e>
                      <m:sub>
                        <m:r>
                          <a:rPr lang="pl-PL" sz="2800" b="1" i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pl-PL" sz="2800" b="1" i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𝐎</m:t>
                    </m:r>
                    <m:sSubSup>
                      <m:sSubSupPr>
                        <m:ctrlPr>
                          <a:rPr lang="pl-PL" sz="2800" b="1" i="1">
                            <a:effectLst/>
                            <a:latin typeface="Cambria Math"/>
                            <a:ea typeface="Times New Roman"/>
                          </a:rPr>
                        </m:ctrlPr>
                      </m:sSubSupPr>
                      <m:e>
                        <m:r>
                          <a:rPr lang="pl-PL" sz="2800" b="1" i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  <m:sub>
                        <m:r>
                          <a:rPr lang="pl-PL" sz="2800" b="1" i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𝟔</m:t>
                        </m:r>
                      </m:sub>
                      <m:sup>
                        <m:r>
                          <a:rPr lang="pl-PL" sz="2800" b="1" i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  <m:r>
                          <a:rPr lang="pl-PL" sz="2800" b="1" i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bSup>
                    <m:r>
                      <a:rPr lang="pl-PL" sz="2800" b="1" i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pl-PL" sz="2800" b="1" i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𝟒𝐂</m:t>
                    </m:r>
                    <m:sSup>
                      <m:sSupPr>
                        <m:ctrlPr>
                          <a:rPr lang="pl-PL" sz="2800" b="1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pl-PL" sz="2800" b="1" i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𝐥</m:t>
                        </m:r>
                      </m:e>
                      <m:sup>
                        <m:r>
                          <a:rPr lang="pl-PL" sz="2800" b="1" i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sup>
                    </m:sSup>
                    <m:r>
                      <a:rPr lang="pl-PL" sz="2800" b="1" i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pl-PL" sz="2800" b="1" i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𝐐</m:t>
                    </m:r>
                  </m:oMath>
                </a14:m>
                <a:r>
                  <a:rPr lang="pl-PL" sz="2800" b="1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pl-PL" sz="2800" b="1">
                        <a:latin typeface="Cambria Math"/>
                        <a:ea typeface="Times New Roman"/>
                        <a:cs typeface="Times New Roman"/>
                      </a:rPr>
                      <m:t>↔</m:t>
                    </m:r>
                  </m:oMath>
                </a14:m>
                <a:r>
                  <a:rPr lang="pl-PL" sz="2800" b="1" dirty="0"/>
                  <a:t> </a:t>
                </a:r>
                <a14:m>
                  <m:oMath xmlns:m="http://schemas.openxmlformats.org/officeDocument/2006/math">
                    <m:r>
                      <a:rPr lang="pl-PL" sz="2800" b="1" i="1">
                        <a:latin typeface="Cambria Math"/>
                        <a:ea typeface="Calibri"/>
                        <a:cs typeface="Times New Roman"/>
                      </a:rPr>
                      <m:t>𝐂𝐨𝐂</m:t>
                    </m:r>
                    <m:sSubSup>
                      <m:sSubSupPr>
                        <m:ctrlPr>
                          <a:rPr lang="pl-PL" sz="2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2800" b="1">
                            <a:latin typeface="Cambria Math"/>
                            <a:ea typeface="Calibri"/>
                            <a:cs typeface="Times New Roman"/>
                          </a:rPr>
                          <m:t>𝐥</m:t>
                        </m:r>
                      </m:e>
                      <m:sub>
                        <m:r>
                          <a:rPr lang="pl-PL" sz="2800" b="1"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sub>
                      <m:sup>
                        <m:r>
                          <a:rPr lang="pl-PL" sz="2800" b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pl-PL" sz="2800" b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</m:sup>
                    </m:sSubSup>
                    <m:r>
                      <a:rPr lang="pl-PL" sz="2800" b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pl-PL" sz="2800" b="1"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sSub>
                      <m:sSubPr>
                        <m:ctrlPr>
                          <a:rPr lang="pl-PL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2800" b="1">
                            <a:latin typeface="Cambria Math"/>
                            <a:ea typeface="Calibri"/>
                            <a:cs typeface="Times New Roman"/>
                          </a:rPr>
                          <m:t>𝐇</m:t>
                        </m:r>
                      </m:e>
                      <m:sub>
                        <m:r>
                          <a:rPr lang="pl-PL" sz="2800" b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pl-PL" sz="2800" b="1">
                        <a:latin typeface="Cambria Math"/>
                        <a:ea typeface="Calibri"/>
                        <a:cs typeface="Times New Roman"/>
                      </a:rPr>
                      <m:t>𝐎</m:t>
                    </m:r>
                    <m:r>
                      <a:rPr lang="pl-PL" sz="2800" b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pl-PL" sz="2800" b="1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12" y="4863363"/>
                <a:ext cx="7547376" cy="5552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/>
          <p:cNvSpPr txBox="1"/>
          <p:nvPr/>
        </p:nvSpPr>
        <p:spPr>
          <a:xfrm>
            <a:off x="6357257" y="5547843"/>
            <a:ext cx="1389659" cy="488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2900"/>
              </a:lnSpc>
              <a:spcAft>
                <a:spcPts val="1200"/>
              </a:spcAft>
              <a:buSzPct val="100000"/>
            </a:pPr>
            <a:r>
              <a:rPr lang="pl-PL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niebieski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2548820" y="5547843"/>
            <a:ext cx="1389659" cy="488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2900"/>
              </a:lnSpc>
              <a:spcAft>
                <a:spcPts val="1200"/>
              </a:spcAft>
              <a:buSzPct val="100000"/>
            </a:pPr>
            <a:r>
              <a:rPr lang="pl-PL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różowy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07C6E8A-67BB-CD04-B4D0-1F8A269DDD30}"/>
              </a:ext>
            </a:extLst>
          </p:cNvPr>
          <p:cNvSpPr txBox="1"/>
          <p:nvPr/>
        </p:nvSpPr>
        <p:spPr>
          <a:xfrm>
            <a:off x="406539" y="1439357"/>
            <a:ext cx="88960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/>
              <a:t>Obserwacje:</a:t>
            </a:r>
            <a:r>
              <a:rPr lang="pl-PL" sz="1600" dirty="0"/>
              <a:t> Różowy roztwór w miarę ogrzewania go w probówce palnikiem nabiera niebieskiej barwy. Gdy stygnie, jego zabarwienie staje się z powrotem różowe. </a:t>
            </a:r>
          </a:p>
          <a:p>
            <a:pPr algn="just"/>
            <a:endParaRPr lang="pl-PL" sz="1600" b="1" dirty="0"/>
          </a:p>
          <a:p>
            <a:pPr algn="just"/>
            <a:r>
              <a:rPr lang="pl-PL" sz="1600" b="1" dirty="0"/>
              <a:t>Wnioski:</a:t>
            </a:r>
            <a:r>
              <a:rPr lang="pl-PL" sz="1600" dirty="0"/>
              <a:t> Zaobserwowana zmiana barwy opiera się na regule przekory. W roztworze wodnym chlorku kobaltu(II) dochodzi do utworzenia równowagi dynamicznej między dwoma rodzajami kompleksu kobaltu. </a:t>
            </a:r>
            <a:r>
              <a:rPr lang="pl-PL" sz="1600" dirty="0" err="1"/>
              <a:t>Akwakompleks</a:t>
            </a:r>
            <a:r>
              <a:rPr lang="pl-PL" sz="1600" dirty="0"/>
              <a:t>, który ma barwę różową, dominuje w roztworze w warunkach normalnych, ponieważ równowaga reakcji jest przesunięta w stronę jego tworzenia. Dodanie dużej ilości jonów chlorkowych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(</a:t>
            </a:r>
            <a:r>
              <a:rPr lang="pl-PL" sz="1600" dirty="0"/>
              <a:t>w postaci nasyconego roztworu chlorku sodu) przesuwa równowagę reakcji w stronę tworzenia kompleksu chlorkowego, jednak nie na tyle, aby można było zauważyć zmianę barwy w temperaturze pokojowej. Reakcja tworzenia chlorkowego kompleksu jest reakcją endotermiczną. Dopiero podgrzanie roztworu, czyli dostarczenie ciepła, które jest jednym z substratów w reakcji tworzenia niebieskiego kompleksu, powoduje przesunięcie równowagi reakcji na tyle, aby można było zaobserwować zmianę barwy. Efekt ten jest w pełni odwracalny, co oznacza, że w ramach stygnięcia roztworu, będzie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on </a:t>
            </a:r>
            <a:r>
              <a:rPr lang="pl-PL" sz="1600" dirty="0"/>
              <a:t>z powrotem stawał się różowy.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66374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091AB8BF-7F6B-43D8-962F-DA7D1A96FC75}"/>
              </a:ext>
            </a:extLst>
          </p:cNvPr>
          <p:cNvSpPr/>
          <p:nvPr/>
        </p:nvSpPr>
        <p:spPr>
          <a:xfrm>
            <a:off x="0" y="6165939"/>
            <a:ext cx="12192007" cy="692061"/>
          </a:xfrm>
          <a:custGeom>
            <a:avLst/>
            <a:gdLst>
              <a:gd name="connsiteX0" fmla="*/ 12192007 w 12192007"/>
              <a:gd name="connsiteY0" fmla="*/ 0 h 1876406"/>
              <a:gd name="connsiteX1" fmla="*/ 12192007 w 12192007"/>
              <a:gd name="connsiteY1" fmla="*/ 1876406 h 1876406"/>
              <a:gd name="connsiteX2" fmla="*/ 0 w 12192007"/>
              <a:gd name="connsiteY2" fmla="*/ 1876406 h 1876406"/>
              <a:gd name="connsiteX3" fmla="*/ 0 w 12192007"/>
              <a:gd name="connsiteY3" fmla="*/ 384598 h 1876406"/>
              <a:gd name="connsiteX4" fmla="*/ 15733 w 12192007"/>
              <a:gd name="connsiteY4" fmla="*/ 335617 h 1876406"/>
              <a:gd name="connsiteX5" fmla="*/ 283312 w 12192007"/>
              <a:gd name="connsiteY5" fmla="*/ 164207 h 1876406"/>
              <a:gd name="connsiteX6" fmla="*/ 563312 w 12192007"/>
              <a:gd name="connsiteY6" fmla="*/ 164207 h 1876406"/>
              <a:gd name="connsiteX7" fmla="*/ 563317 w 12192007"/>
              <a:gd name="connsiteY7" fmla="*/ 164208 h 1876406"/>
              <a:gd name="connsiteX8" fmla="*/ 5617313 w 12192007"/>
              <a:gd name="connsiteY8" fmla="*/ 164208 h 1876406"/>
              <a:gd name="connsiteX9" fmla="*/ 5617319 w 12192007"/>
              <a:gd name="connsiteY9" fmla="*/ 164207 h 1876406"/>
              <a:gd name="connsiteX10" fmla="*/ 5897319 w 12192007"/>
              <a:gd name="connsiteY10" fmla="*/ 164207 h 1876406"/>
              <a:gd name="connsiteX11" fmla="*/ 5897324 w 12192007"/>
              <a:gd name="connsiteY11" fmla="*/ 164208 h 1876406"/>
              <a:gd name="connsiteX12" fmla="*/ 6167118 w 12192007"/>
              <a:gd name="connsiteY12" fmla="*/ 164208 h 1876406"/>
              <a:gd name="connsiteX13" fmla="*/ 6457506 w 12192007"/>
              <a:gd name="connsiteY13" fmla="*/ 164208 h 1876406"/>
              <a:gd name="connsiteX14" fmla="*/ 6531433 w 12192007"/>
              <a:gd name="connsiteY14" fmla="*/ 164208 h 1876406"/>
              <a:gd name="connsiteX15" fmla="*/ 11501125 w 12192007"/>
              <a:gd name="connsiteY15" fmla="*/ 164208 h 1876406"/>
              <a:gd name="connsiteX16" fmla="*/ 11791513 w 12192007"/>
              <a:gd name="connsiteY16" fmla="*/ 164208 h 1876406"/>
              <a:gd name="connsiteX17" fmla="*/ 12022095 w 12192007"/>
              <a:gd name="connsiteY17" fmla="*/ 164208 h 1876406"/>
              <a:gd name="connsiteX18" fmla="*/ 12192007 w 12192007"/>
              <a:gd name="connsiteY18" fmla="*/ 0 h 18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7" h="1876406">
                <a:moveTo>
                  <a:pt x="12192007" y="0"/>
                </a:moveTo>
                <a:lnTo>
                  <a:pt x="12192007" y="1876406"/>
                </a:lnTo>
                <a:lnTo>
                  <a:pt x="0" y="1876406"/>
                </a:lnTo>
                <a:lnTo>
                  <a:pt x="0" y="384598"/>
                </a:lnTo>
                <a:lnTo>
                  <a:pt x="15733" y="335617"/>
                </a:lnTo>
                <a:cubicBezTo>
                  <a:pt x="59818" y="234887"/>
                  <a:pt x="163025" y="164207"/>
                  <a:pt x="283312" y="164207"/>
                </a:cubicBezTo>
                <a:lnTo>
                  <a:pt x="563312" y="164207"/>
                </a:lnTo>
                <a:lnTo>
                  <a:pt x="563317" y="164208"/>
                </a:lnTo>
                <a:lnTo>
                  <a:pt x="5617313" y="164208"/>
                </a:lnTo>
                <a:lnTo>
                  <a:pt x="5617319" y="164207"/>
                </a:lnTo>
                <a:lnTo>
                  <a:pt x="5897319" y="164207"/>
                </a:lnTo>
                <a:lnTo>
                  <a:pt x="5897324" y="164208"/>
                </a:lnTo>
                <a:lnTo>
                  <a:pt x="6167118" y="164208"/>
                </a:lnTo>
                <a:lnTo>
                  <a:pt x="6457506" y="164208"/>
                </a:lnTo>
                <a:lnTo>
                  <a:pt x="6531433" y="164208"/>
                </a:lnTo>
                <a:lnTo>
                  <a:pt x="11501125" y="164208"/>
                </a:lnTo>
                <a:lnTo>
                  <a:pt x="11791513" y="164208"/>
                </a:lnTo>
                <a:lnTo>
                  <a:pt x="12022095" y="164208"/>
                </a:lnTo>
                <a:cubicBezTo>
                  <a:pt x="12115935" y="164208"/>
                  <a:pt x="12192007" y="90690"/>
                  <a:pt x="12192007" y="0"/>
                </a:cubicBezTo>
                <a:close/>
              </a:path>
            </a:pathLst>
          </a:custGeom>
          <a:solidFill>
            <a:srgbClr val="0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700DEBC5-CD03-44F1-8F4D-DD74DBA8B479}"/>
              </a:ext>
            </a:extLst>
          </p:cNvPr>
          <p:cNvSpPr txBox="1"/>
          <p:nvPr/>
        </p:nvSpPr>
        <p:spPr>
          <a:xfrm>
            <a:off x="2287563" y="585273"/>
            <a:ext cx="38206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009F98"/>
                </a:solidFill>
              </a:rPr>
              <a:t>Duch w butelce</a:t>
            </a:r>
          </a:p>
        </p:txBody>
      </p:sp>
      <p:pic>
        <p:nvPicPr>
          <p:cNvPr id="13" name="Grafika 7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9788" y="5418643"/>
            <a:ext cx="1636394" cy="51337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21" r="99063">
                        <a14:foregroundMark x1="62917" y1="6875" x2="60313" y2="6875"/>
                        <a14:foregroundMark x1="61146" y1="6875" x2="59688" y2="9271"/>
                        <a14:foregroundMark x1="60521" y1="9271" x2="61354" y2="10729"/>
                        <a14:foregroundMark x1="69792" y1="10729" x2="69792" y2="10729"/>
                        <a14:foregroundMark x1="76458" y1="15000" x2="76458" y2="15000"/>
                        <a14:foregroundMark x1="74063" y1="17188" x2="74063" y2="17188"/>
                        <a14:foregroundMark x1="86563" y1="28646" x2="86563" y2="28646"/>
                        <a14:foregroundMark x1="91458" y1="61458" x2="91458" y2="61458"/>
                        <a14:foregroundMark x1="85521" y1="74583" x2="85521" y2="74583"/>
                        <a14:foregroundMark x1="74271" y1="84896" x2="74271" y2="84896"/>
                        <a14:foregroundMark x1="68542" y1="87708" x2="68542" y2="87708"/>
                        <a14:foregroundMark x1="12812" y1="66875" x2="12812" y2="66875"/>
                        <a14:foregroundMark x1="23125" y1="80833" x2="23125" y2="80833"/>
                        <a14:backgroundMark x1="11146" y1="67292" x2="11146" y2="67292"/>
                        <a14:backgroundMark x1="14792" y1="65833" x2="14792" y2="65833"/>
                        <a14:backgroundMark x1="67396" y1="84167" x2="67396" y2="84167"/>
                        <a14:backgroundMark x1="86875" y1="75000" x2="86875" y2="75000"/>
                        <a14:backgroundMark x1="82670" y1="72869" x2="82670" y2="72869"/>
                        <a14:backgroundMark x1="84943" y1="74290" x2="84943" y2="74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1" y="181841"/>
            <a:ext cx="1176191" cy="1176191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EFD1C6D9-E4FD-4FE0-8987-02A56B9581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143" y1="13571" x2="32714" y2="39857"/>
                        <a14:foregroundMark x1="32714" y1="39857" x2="39286" y2="65857"/>
                        <a14:foregroundMark x1="39286" y1="65857" x2="59000" y2="83857"/>
                        <a14:foregroundMark x1="59000" y1="83857" x2="62286" y2="55286"/>
                        <a14:foregroundMark x1="62286" y1="55286" x2="57571" y2="28143"/>
                        <a14:foregroundMark x1="57571" y1="28143" x2="39857" y2="16571"/>
                        <a14:foregroundMark x1="57571" y1="46000" x2="59286" y2="55429"/>
                        <a14:foregroundMark x1="52286" y1="40143" x2="58714" y2="37857"/>
                        <a14:foregroundMark x1="50429" y1="40143" x2="50429" y2="40143"/>
                        <a14:foregroundMark x1="46857" y1="37286" x2="46857" y2="3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00" y="3891060"/>
            <a:ext cx="2040961" cy="204096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6F9458B8-0907-498C-80FF-4A47C09028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artisticGlowDiffused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1" y="1358032"/>
            <a:ext cx="2846216" cy="2846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/>
              <p:cNvSpPr/>
              <p:nvPr/>
            </p:nvSpPr>
            <p:spPr>
              <a:xfrm>
                <a:off x="4495687" y="1358032"/>
                <a:ext cx="56459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1" i="0"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sSub>
                        <m:sSubPr>
                          <m:ctrlPr>
                            <a:rPr lang="pl-PL" sz="2800" b="1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𝐂</m:t>
                          </m:r>
                        </m:e>
                        <m:sub>
                          <m:r>
                            <a:rPr lang="pl-PL" sz="28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pl-PL" sz="2800" b="1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𝐇</m:t>
                          </m:r>
                        </m:e>
                        <m:sub>
                          <m:r>
                            <a:rPr lang="pl-PL" sz="28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𝟕</m:t>
                          </m:r>
                        </m:sub>
                      </m:sSub>
                      <m:r>
                        <a:rPr lang="pl-PL" sz="28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𝐎𝐇</m:t>
                      </m:r>
                      <m:r>
                        <a:rPr lang="pl-PL" sz="28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pl-PL" sz="28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𝟗</m:t>
                      </m:r>
                      <m:sSub>
                        <m:sSubPr>
                          <m:ctrlPr>
                            <a:rPr lang="pl-PL" sz="2800" b="1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𝐎</m:t>
                          </m:r>
                        </m:e>
                        <m:sub>
                          <m:r>
                            <a:rPr lang="pl-PL" sz="28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pl-PL" sz="28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→</m:t>
                      </m:r>
                      <m:r>
                        <a:rPr lang="pl-PL" sz="28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𝟔𝐂</m:t>
                      </m:r>
                      <m:sSub>
                        <m:sSubPr>
                          <m:ctrlPr>
                            <a:rPr lang="pl-PL" sz="2800" b="1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𝐎</m:t>
                          </m:r>
                        </m:e>
                        <m:sub>
                          <m:r>
                            <a:rPr lang="pl-PL" sz="28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pl-PL" sz="28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pl-PL" sz="28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𝟖</m:t>
                      </m:r>
                      <m:sSub>
                        <m:sSubPr>
                          <m:ctrlPr>
                            <a:rPr lang="pl-PL" sz="2800" b="1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𝐇</m:t>
                          </m:r>
                        </m:e>
                        <m:sub>
                          <m:r>
                            <a:rPr lang="pl-PL" sz="2800" b="1" i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pl-PL" sz="2800" b="1" i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𝐎</m:t>
                      </m:r>
                    </m:oMath>
                  </m:oMathPara>
                </a14:m>
                <a:endParaRPr lang="pl-PL" sz="2800" b="1" dirty="0"/>
              </a:p>
            </p:txBody>
          </p:sp>
        </mc:Choice>
        <mc:Fallback xmlns=""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687" y="1358032"/>
                <a:ext cx="564596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A103CE9-B777-44EB-71D4-B1F9C9E9F64F}"/>
              </a:ext>
            </a:extLst>
          </p:cNvPr>
          <p:cNvSpPr txBox="1"/>
          <p:nvPr/>
        </p:nvSpPr>
        <p:spPr>
          <a:xfrm>
            <a:off x="3202227" y="2037509"/>
            <a:ext cx="66956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Obserwacje</a:t>
            </a:r>
            <a:r>
              <a:rPr lang="pl-PL" dirty="0"/>
              <a:t>: Podczas reakcji niebieski płomień wędruje w dół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słychać charakterystyczny dźwięk.</a:t>
            </a:r>
          </a:p>
          <a:p>
            <a:endParaRPr lang="pl-PL" dirty="0"/>
          </a:p>
          <a:p>
            <a:pPr algn="just"/>
            <a:r>
              <a:rPr lang="pl-PL" b="1" dirty="0"/>
              <a:t>Wnioski</a:t>
            </a:r>
            <a:r>
              <a:rPr lang="pl-PL" dirty="0"/>
              <a:t>: W wyniku przyłożonej zapałki następuje reakcja spalania par alkoholu wypełniającego butelkę. Ilość tlenu wewnątrz kolby jest zbyt mała, aby spalanie mogło zajść z pełną szybkością. </a:t>
            </a:r>
          </a:p>
        </p:txBody>
      </p:sp>
    </p:spTree>
    <p:extLst>
      <p:ext uri="{BB962C8B-B14F-4D97-AF65-F5344CB8AC3E}">
        <p14:creationId xmlns:p14="http://schemas.microsoft.com/office/powerpoint/2010/main" val="217443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091AB8BF-7F6B-43D8-962F-DA7D1A96FC75}"/>
              </a:ext>
            </a:extLst>
          </p:cNvPr>
          <p:cNvSpPr/>
          <p:nvPr/>
        </p:nvSpPr>
        <p:spPr>
          <a:xfrm>
            <a:off x="0" y="6165939"/>
            <a:ext cx="12192007" cy="692061"/>
          </a:xfrm>
          <a:custGeom>
            <a:avLst/>
            <a:gdLst>
              <a:gd name="connsiteX0" fmla="*/ 12192007 w 12192007"/>
              <a:gd name="connsiteY0" fmla="*/ 0 h 1876406"/>
              <a:gd name="connsiteX1" fmla="*/ 12192007 w 12192007"/>
              <a:gd name="connsiteY1" fmla="*/ 1876406 h 1876406"/>
              <a:gd name="connsiteX2" fmla="*/ 0 w 12192007"/>
              <a:gd name="connsiteY2" fmla="*/ 1876406 h 1876406"/>
              <a:gd name="connsiteX3" fmla="*/ 0 w 12192007"/>
              <a:gd name="connsiteY3" fmla="*/ 384598 h 1876406"/>
              <a:gd name="connsiteX4" fmla="*/ 15733 w 12192007"/>
              <a:gd name="connsiteY4" fmla="*/ 335617 h 1876406"/>
              <a:gd name="connsiteX5" fmla="*/ 283312 w 12192007"/>
              <a:gd name="connsiteY5" fmla="*/ 164207 h 1876406"/>
              <a:gd name="connsiteX6" fmla="*/ 563312 w 12192007"/>
              <a:gd name="connsiteY6" fmla="*/ 164207 h 1876406"/>
              <a:gd name="connsiteX7" fmla="*/ 563317 w 12192007"/>
              <a:gd name="connsiteY7" fmla="*/ 164208 h 1876406"/>
              <a:gd name="connsiteX8" fmla="*/ 5617313 w 12192007"/>
              <a:gd name="connsiteY8" fmla="*/ 164208 h 1876406"/>
              <a:gd name="connsiteX9" fmla="*/ 5617319 w 12192007"/>
              <a:gd name="connsiteY9" fmla="*/ 164207 h 1876406"/>
              <a:gd name="connsiteX10" fmla="*/ 5897319 w 12192007"/>
              <a:gd name="connsiteY10" fmla="*/ 164207 h 1876406"/>
              <a:gd name="connsiteX11" fmla="*/ 5897324 w 12192007"/>
              <a:gd name="connsiteY11" fmla="*/ 164208 h 1876406"/>
              <a:gd name="connsiteX12" fmla="*/ 6167118 w 12192007"/>
              <a:gd name="connsiteY12" fmla="*/ 164208 h 1876406"/>
              <a:gd name="connsiteX13" fmla="*/ 6457506 w 12192007"/>
              <a:gd name="connsiteY13" fmla="*/ 164208 h 1876406"/>
              <a:gd name="connsiteX14" fmla="*/ 6531433 w 12192007"/>
              <a:gd name="connsiteY14" fmla="*/ 164208 h 1876406"/>
              <a:gd name="connsiteX15" fmla="*/ 11501125 w 12192007"/>
              <a:gd name="connsiteY15" fmla="*/ 164208 h 1876406"/>
              <a:gd name="connsiteX16" fmla="*/ 11791513 w 12192007"/>
              <a:gd name="connsiteY16" fmla="*/ 164208 h 1876406"/>
              <a:gd name="connsiteX17" fmla="*/ 12022095 w 12192007"/>
              <a:gd name="connsiteY17" fmla="*/ 164208 h 1876406"/>
              <a:gd name="connsiteX18" fmla="*/ 12192007 w 12192007"/>
              <a:gd name="connsiteY18" fmla="*/ 0 h 18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7" h="1876406">
                <a:moveTo>
                  <a:pt x="12192007" y="0"/>
                </a:moveTo>
                <a:lnTo>
                  <a:pt x="12192007" y="1876406"/>
                </a:lnTo>
                <a:lnTo>
                  <a:pt x="0" y="1876406"/>
                </a:lnTo>
                <a:lnTo>
                  <a:pt x="0" y="384598"/>
                </a:lnTo>
                <a:lnTo>
                  <a:pt x="15733" y="335617"/>
                </a:lnTo>
                <a:cubicBezTo>
                  <a:pt x="59818" y="234887"/>
                  <a:pt x="163025" y="164207"/>
                  <a:pt x="283312" y="164207"/>
                </a:cubicBezTo>
                <a:lnTo>
                  <a:pt x="563312" y="164207"/>
                </a:lnTo>
                <a:lnTo>
                  <a:pt x="563317" y="164208"/>
                </a:lnTo>
                <a:lnTo>
                  <a:pt x="5617313" y="164208"/>
                </a:lnTo>
                <a:lnTo>
                  <a:pt x="5617319" y="164207"/>
                </a:lnTo>
                <a:lnTo>
                  <a:pt x="5897319" y="164207"/>
                </a:lnTo>
                <a:lnTo>
                  <a:pt x="5897324" y="164208"/>
                </a:lnTo>
                <a:lnTo>
                  <a:pt x="6167118" y="164208"/>
                </a:lnTo>
                <a:lnTo>
                  <a:pt x="6457506" y="164208"/>
                </a:lnTo>
                <a:lnTo>
                  <a:pt x="6531433" y="164208"/>
                </a:lnTo>
                <a:lnTo>
                  <a:pt x="11501125" y="164208"/>
                </a:lnTo>
                <a:lnTo>
                  <a:pt x="11791513" y="164208"/>
                </a:lnTo>
                <a:lnTo>
                  <a:pt x="12022095" y="164208"/>
                </a:lnTo>
                <a:cubicBezTo>
                  <a:pt x="12115935" y="164208"/>
                  <a:pt x="12192007" y="90690"/>
                  <a:pt x="12192007" y="0"/>
                </a:cubicBezTo>
                <a:close/>
              </a:path>
            </a:pathLst>
          </a:custGeom>
          <a:solidFill>
            <a:srgbClr val="0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700DEBC5-CD03-44F1-8F4D-DD74DBA8B479}"/>
              </a:ext>
            </a:extLst>
          </p:cNvPr>
          <p:cNvSpPr txBox="1"/>
          <p:nvPr/>
        </p:nvSpPr>
        <p:spPr>
          <a:xfrm>
            <a:off x="2287562" y="585273"/>
            <a:ext cx="44544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009F98"/>
                </a:solidFill>
              </a:rPr>
              <a:t>Chemiczne drinki</a:t>
            </a:r>
          </a:p>
        </p:txBody>
      </p:sp>
      <p:pic>
        <p:nvPicPr>
          <p:cNvPr id="13" name="Grafika 7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9788" y="5541475"/>
            <a:ext cx="1636394" cy="51337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21" r="99063">
                        <a14:foregroundMark x1="62917" y1="6875" x2="60313" y2="6875"/>
                        <a14:foregroundMark x1="61146" y1="6875" x2="59688" y2="9271"/>
                        <a14:foregroundMark x1="60521" y1="9271" x2="61354" y2="10729"/>
                        <a14:foregroundMark x1="69792" y1="10729" x2="69792" y2="10729"/>
                        <a14:foregroundMark x1="76458" y1="15000" x2="76458" y2="15000"/>
                        <a14:foregroundMark x1="74063" y1="17188" x2="74063" y2="17188"/>
                        <a14:foregroundMark x1="86563" y1="28646" x2="86563" y2="28646"/>
                        <a14:foregroundMark x1="91458" y1="61458" x2="91458" y2="61458"/>
                        <a14:foregroundMark x1="85521" y1="74583" x2="85521" y2="74583"/>
                        <a14:foregroundMark x1="74271" y1="84896" x2="74271" y2="84896"/>
                        <a14:foregroundMark x1="68542" y1="87708" x2="68542" y2="87708"/>
                        <a14:foregroundMark x1="12812" y1="66875" x2="12812" y2="66875"/>
                        <a14:foregroundMark x1="23125" y1="80833" x2="23125" y2="80833"/>
                        <a14:backgroundMark x1="11146" y1="67292" x2="11146" y2="67292"/>
                        <a14:backgroundMark x1="14792" y1="65833" x2="14792" y2="65833"/>
                        <a14:backgroundMark x1="67396" y1="84167" x2="67396" y2="84167"/>
                        <a14:backgroundMark x1="86875" y1="75000" x2="86875" y2="75000"/>
                        <a14:backgroundMark x1="82670" y1="72869" x2="82670" y2="72869"/>
                        <a14:backgroundMark x1="84943" y1="74290" x2="84943" y2="74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1" y="181841"/>
            <a:ext cx="1176191" cy="1176191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ymbol zastępczy zawartości 2"/>
              <p:cNvSpPr txBox="1">
                <a:spLocks/>
              </p:cNvSpPr>
              <p:nvPr/>
            </p:nvSpPr>
            <p:spPr>
              <a:xfrm>
                <a:off x="4939606" y="1584786"/>
                <a:ext cx="6784895" cy="22948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2Na</a:t>
                </a:r>
                <a:r>
                  <a:rPr kumimoji="0" lang="pl-PL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pl-P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kumimoji="0" lang="pl-PL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pl-PL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𝐂𝐎</m:t>
                            </m:r>
                          </m:e>
                          <m:sub>
                            <m:r>
                              <a:rPr kumimoji="0" lang="pl-PL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kumimoji="0" lang="pl-P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kumimoji="0" lang="pl-P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+ Ba</a:t>
                </a:r>
                <a:r>
                  <a:rPr kumimoji="0" lang="pl-PL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2+ 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+ 2Cl</a:t>
                </a:r>
                <a:r>
                  <a:rPr kumimoji="0" lang="pl-PL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→ BaCO</a:t>
                </a:r>
                <a:r>
                  <a:rPr kumimoji="0" lang="pl-PL" sz="4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↓ + 2Na</a:t>
                </a:r>
                <a:r>
                  <a:rPr kumimoji="0" lang="pl-PL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+ 2Cl</a:t>
                </a:r>
                <a:r>
                  <a:rPr kumimoji="0" lang="pl-PL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2CrO</a:t>
                </a:r>
                <a:r>
                  <a:rPr kumimoji="0" lang="pl-PL" sz="4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kumimoji="0" lang="pl-PL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2-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+ 2H</a:t>
                </a:r>
                <a:r>
                  <a:rPr kumimoji="0" lang="pl-PL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→ Cr</a:t>
                </a:r>
                <a:r>
                  <a:rPr kumimoji="0" lang="pl-PL" sz="4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  <a:r>
                  <a:rPr kumimoji="0" lang="pl-PL" sz="4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r>
                  <a:rPr kumimoji="0" lang="pl-PL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2-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H</a:t>
                </a:r>
                <a:r>
                  <a:rPr kumimoji="0" lang="pl-PL" sz="4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pl-PL" sz="4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BaCO</a:t>
                </a:r>
                <a:r>
                  <a:rPr kumimoji="0" lang="pl-PL" sz="40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↓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+ 2NH</a:t>
                </a:r>
                <a:r>
                  <a:rPr kumimoji="0" lang="pl-PL" sz="4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kumimoji="0" lang="pl-PL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CrO</a:t>
                </a:r>
                <a:r>
                  <a:rPr kumimoji="0" lang="pl-PL" sz="4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kumimoji="0" lang="pl-PL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2-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BaCrO</a:t>
                </a:r>
                <a:r>
                  <a:rPr kumimoji="0" lang="pl-PL" sz="4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↓ + 2NH</a:t>
                </a:r>
                <a:r>
                  <a:rPr kumimoji="0" lang="pl-PL" sz="4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kumimoji="0" lang="pl-PL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kumimoji="0" lang="pl-P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pl-P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kumimoji="0" lang="pl-PL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pl-PL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𝐂𝐎</m:t>
                            </m:r>
                          </m:e>
                          <m:sub>
                            <m:r>
                              <a:rPr kumimoji="0" lang="pl-PL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kumimoji="0" lang="pl-P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kumimoji="0" lang="pl-P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kumimoji="0" lang="pl-PL" sz="4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Symbol zastępczy zawartości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606" y="1584786"/>
                <a:ext cx="6784895" cy="2294877"/>
              </a:xfrm>
              <a:prstGeom prst="rect">
                <a:avLst/>
              </a:prstGeom>
              <a:blipFill rotWithShape="1">
                <a:blip r:embed="rId8"/>
                <a:stretch>
                  <a:fillRect l="-809" t="-42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C:\Users\Cyprian\AppData\Local\Microsoft\Windows\Temporary Internet Files\Content.IE5\FLSX5G1Y\rainbowdrink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62" y="3831541"/>
            <a:ext cx="3457005" cy="22780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91AE79F-BC2A-5E59-DEAC-52D6FDF26451}"/>
              </a:ext>
            </a:extLst>
          </p:cNvPr>
          <p:cNvSpPr txBox="1"/>
          <p:nvPr/>
        </p:nvSpPr>
        <p:spPr>
          <a:xfrm flipH="1">
            <a:off x="788635" y="1540244"/>
            <a:ext cx="41897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/>
              <a:t>Obserwacje:</a:t>
            </a:r>
            <a:r>
              <a:rPr lang="pl-PL" sz="1600" dirty="0"/>
              <a:t> W pierwszej zlewce nie dzieje się nic. W drugiej zlewce roztwór zabarwia się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na </a:t>
            </a:r>
            <a:r>
              <a:rPr lang="pl-PL" sz="1600" dirty="0"/>
              <a:t>kolor malinowy. W trzeciej zlewce wytrąca się biały osad. W czwartej zlewce wytrąca się żółty osad. </a:t>
            </a:r>
          </a:p>
          <a:p>
            <a:endParaRPr lang="pl-PL" sz="1600" dirty="0"/>
          </a:p>
          <a:p>
            <a:pPr algn="just"/>
            <a:r>
              <a:rPr lang="pl-PL" sz="1600" b="1" dirty="0"/>
              <a:t>Wnioski: </a:t>
            </a:r>
            <a:r>
              <a:rPr lang="pl-PL" sz="1600" dirty="0"/>
              <a:t>Węglan sodu jest solą wykazującą właściwości zasadowe. Jony Ba</a:t>
            </a:r>
            <a:r>
              <a:rPr lang="pl-PL" sz="1600" baseline="30000" dirty="0"/>
              <a:t>2+</a:t>
            </a:r>
            <a:r>
              <a:rPr lang="pl-PL" sz="1600" dirty="0"/>
              <a:t> reagują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jonami CO</a:t>
            </a:r>
            <a:r>
              <a:rPr lang="pl-PL" sz="1600" baseline="-25000" dirty="0"/>
              <a:t>3</a:t>
            </a:r>
            <a:r>
              <a:rPr lang="pl-PL" sz="1600" baseline="30000" dirty="0"/>
              <a:t>2-</a:t>
            </a:r>
            <a:r>
              <a:rPr lang="pl-PL" sz="1600" dirty="0"/>
              <a:t> tworząc nierozpuszczalny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wodzie osad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</a:rPr>
              <a:t>BaCO</a:t>
            </a:r>
            <a:r>
              <a:rPr kumimoji="0" lang="pl-PL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</a:rPr>
              <a:t>3</a:t>
            </a:r>
            <a:r>
              <a:rPr lang="pl-PL" sz="1600" dirty="0"/>
              <a:t>. Jony </a:t>
            </a:r>
            <a:r>
              <a:rPr lang="pl-PL" sz="1600" dirty="0" err="1" smtClean="0"/>
              <a:t>dichromianowe</a:t>
            </a:r>
            <a:r>
              <a:rPr lang="pl-PL" sz="1600" dirty="0" smtClean="0"/>
              <a:t>(VI</a:t>
            </a:r>
            <a:r>
              <a:rPr lang="pl-PL" sz="1600" dirty="0"/>
              <a:t>) w środowisku zasadowym przechodzą w jony chromianowe (VI), które reagując z osadem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</a:rPr>
              <a:t>BaCO</a:t>
            </a:r>
            <a:r>
              <a:rPr kumimoji="0" lang="pl-PL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</a:rPr>
              <a:t>3 </a:t>
            </a:r>
            <a:r>
              <a:rPr kumimoji="0" lang="pl-PL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</a:rPr>
              <a:t>powodują wytrącenie osadu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mbria Math" panose="02040503050406030204" pitchFamily="18" charset="0"/>
              </a:rPr>
              <a:t>BaCrO</a:t>
            </a:r>
            <a:r>
              <a:rPr kumimoji="0" lang="pl-PL" sz="160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mbria Math" panose="02040503050406030204" pitchFamily="18" charset="0"/>
              </a:rPr>
              <a:t>4 </a:t>
            </a:r>
            <a:r>
              <a:rPr kumimoji="0" lang="pl-PL" sz="160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mbria Math" panose="02040503050406030204" pitchFamily="18" charset="0"/>
              </a:rPr>
              <a:t/>
            </a:r>
            <a:br>
              <a:rPr kumimoji="0" lang="pl-PL" sz="160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mbria Math" panose="02040503050406030204" pitchFamily="18" charset="0"/>
              </a:rPr>
            </a:br>
            <a:r>
              <a:rPr kumimoji="0" lang="pl-PL" sz="16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mbria Math" panose="02040503050406030204" pitchFamily="18" charset="0"/>
              </a:rPr>
              <a:t>o </a:t>
            </a:r>
            <a:r>
              <a:rPr kumimoji="0" lang="pl-PL" sz="160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mbria Math" panose="02040503050406030204" pitchFamily="18" charset="0"/>
              </a:rPr>
              <a:t>mniejszym iloczynie rozpuszczalności (trwalszy osad).</a:t>
            </a:r>
            <a:endParaRPr lang="pl-PL" sz="1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011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736" y="4205105"/>
            <a:ext cx="2928064" cy="233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fika 10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091AB8BF-7F6B-43D8-962F-DA7D1A96FC75}"/>
              </a:ext>
            </a:extLst>
          </p:cNvPr>
          <p:cNvSpPr/>
          <p:nvPr/>
        </p:nvSpPr>
        <p:spPr>
          <a:xfrm>
            <a:off x="0" y="6165939"/>
            <a:ext cx="12192007" cy="692061"/>
          </a:xfrm>
          <a:custGeom>
            <a:avLst/>
            <a:gdLst>
              <a:gd name="connsiteX0" fmla="*/ 12192007 w 12192007"/>
              <a:gd name="connsiteY0" fmla="*/ 0 h 1876406"/>
              <a:gd name="connsiteX1" fmla="*/ 12192007 w 12192007"/>
              <a:gd name="connsiteY1" fmla="*/ 1876406 h 1876406"/>
              <a:gd name="connsiteX2" fmla="*/ 0 w 12192007"/>
              <a:gd name="connsiteY2" fmla="*/ 1876406 h 1876406"/>
              <a:gd name="connsiteX3" fmla="*/ 0 w 12192007"/>
              <a:gd name="connsiteY3" fmla="*/ 384598 h 1876406"/>
              <a:gd name="connsiteX4" fmla="*/ 15733 w 12192007"/>
              <a:gd name="connsiteY4" fmla="*/ 335617 h 1876406"/>
              <a:gd name="connsiteX5" fmla="*/ 283312 w 12192007"/>
              <a:gd name="connsiteY5" fmla="*/ 164207 h 1876406"/>
              <a:gd name="connsiteX6" fmla="*/ 563312 w 12192007"/>
              <a:gd name="connsiteY6" fmla="*/ 164207 h 1876406"/>
              <a:gd name="connsiteX7" fmla="*/ 563317 w 12192007"/>
              <a:gd name="connsiteY7" fmla="*/ 164208 h 1876406"/>
              <a:gd name="connsiteX8" fmla="*/ 5617313 w 12192007"/>
              <a:gd name="connsiteY8" fmla="*/ 164208 h 1876406"/>
              <a:gd name="connsiteX9" fmla="*/ 5617319 w 12192007"/>
              <a:gd name="connsiteY9" fmla="*/ 164207 h 1876406"/>
              <a:gd name="connsiteX10" fmla="*/ 5897319 w 12192007"/>
              <a:gd name="connsiteY10" fmla="*/ 164207 h 1876406"/>
              <a:gd name="connsiteX11" fmla="*/ 5897324 w 12192007"/>
              <a:gd name="connsiteY11" fmla="*/ 164208 h 1876406"/>
              <a:gd name="connsiteX12" fmla="*/ 6167118 w 12192007"/>
              <a:gd name="connsiteY12" fmla="*/ 164208 h 1876406"/>
              <a:gd name="connsiteX13" fmla="*/ 6457506 w 12192007"/>
              <a:gd name="connsiteY13" fmla="*/ 164208 h 1876406"/>
              <a:gd name="connsiteX14" fmla="*/ 6531433 w 12192007"/>
              <a:gd name="connsiteY14" fmla="*/ 164208 h 1876406"/>
              <a:gd name="connsiteX15" fmla="*/ 11501125 w 12192007"/>
              <a:gd name="connsiteY15" fmla="*/ 164208 h 1876406"/>
              <a:gd name="connsiteX16" fmla="*/ 11791513 w 12192007"/>
              <a:gd name="connsiteY16" fmla="*/ 164208 h 1876406"/>
              <a:gd name="connsiteX17" fmla="*/ 12022095 w 12192007"/>
              <a:gd name="connsiteY17" fmla="*/ 164208 h 1876406"/>
              <a:gd name="connsiteX18" fmla="*/ 12192007 w 12192007"/>
              <a:gd name="connsiteY18" fmla="*/ 0 h 18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7" h="1876406">
                <a:moveTo>
                  <a:pt x="12192007" y="0"/>
                </a:moveTo>
                <a:lnTo>
                  <a:pt x="12192007" y="1876406"/>
                </a:lnTo>
                <a:lnTo>
                  <a:pt x="0" y="1876406"/>
                </a:lnTo>
                <a:lnTo>
                  <a:pt x="0" y="384598"/>
                </a:lnTo>
                <a:lnTo>
                  <a:pt x="15733" y="335617"/>
                </a:lnTo>
                <a:cubicBezTo>
                  <a:pt x="59818" y="234887"/>
                  <a:pt x="163025" y="164207"/>
                  <a:pt x="283312" y="164207"/>
                </a:cubicBezTo>
                <a:lnTo>
                  <a:pt x="563312" y="164207"/>
                </a:lnTo>
                <a:lnTo>
                  <a:pt x="563317" y="164208"/>
                </a:lnTo>
                <a:lnTo>
                  <a:pt x="5617313" y="164208"/>
                </a:lnTo>
                <a:lnTo>
                  <a:pt x="5617319" y="164207"/>
                </a:lnTo>
                <a:lnTo>
                  <a:pt x="5897319" y="164207"/>
                </a:lnTo>
                <a:lnTo>
                  <a:pt x="5897324" y="164208"/>
                </a:lnTo>
                <a:lnTo>
                  <a:pt x="6167118" y="164208"/>
                </a:lnTo>
                <a:lnTo>
                  <a:pt x="6457506" y="164208"/>
                </a:lnTo>
                <a:lnTo>
                  <a:pt x="6531433" y="164208"/>
                </a:lnTo>
                <a:lnTo>
                  <a:pt x="11501125" y="164208"/>
                </a:lnTo>
                <a:lnTo>
                  <a:pt x="11791513" y="164208"/>
                </a:lnTo>
                <a:lnTo>
                  <a:pt x="12022095" y="164208"/>
                </a:lnTo>
                <a:cubicBezTo>
                  <a:pt x="12115935" y="164208"/>
                  <a:pt x="12192007" y="90690"/>
                  <a:pt x="12192007" y="0"/>
                </a:cubicBezTo>
                <a:close/>
              </a:path>
            </a:pathLst>
          </a:custGeom>
          <a:solidFill>
            <a:srgbClr val="0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700DEBC5-CD03-44F1-8F4D-DD74DBA8B479}"/>
              </a:ext>
            </a:extLst>
          </p:cNvPr>
          <p:cNvSpPr txBox="1"/>
          <p:nvPr/>
        </p:nvSpPr>
        <p:spPr>
          <a:xfrm>
            <a:off x="2287562" y="489737"/>
            <a:ext cx="596933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009F98"/>
                </a:solidFill>
              </a:rPr>
              <a:t>Spalanie wstążki magnezowej</a:t>
            </a:r>
          </a:p>
        </p:txBody>
      </p:sp>
      <p:pic>
        <p:nvPicPr>
          <p:cNvPr id="13" name="Grafika 7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2364" y="5514179"/>
            <a:ext cx="1636394" cy="513378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21" r="99063">
                        <a14:foregroundMark x1="62917" y1="6875" x2="60313" y2="6875"/>
                        <a14:foregroundMark x1="61146" y1="6875" x2="59688" y2="9271"/>
                        <a14:foregroundMark x1="60521" y1="9271" x2="61354" y2="10729"/>
                        <a14:foregroundMark x1="69792" y1="10729" x2="69792" y2="10729"/>
                        <a14:foregroundMark x1="76458" y1="15000" x2="76458" y2="15000"/>
                        <a14:foregroundMark x1="74063" y1="17188" x2="74063" y2="17188"/>
                        <a14:foregroundMark x1="86563" y1="28646" x2="86563" y2="28646"/>
                        <a14:foregroundMark x1="91458" y1="61458" x2="91458" y2="61458"/>
                        <a14:foregroundMark x1="85521" y1="74583" x2="85521" y2="74583"/>
                        <a14:foregroundMark x1="74271" y1="84896" x2="74271" y2="84896"/>
                        <a14:foregroundMark x1="68542" y1="87708" x2="68542" y2="87708"/>
                        <a14:foregroundMark x1="12812" y1="66875" x2="12812" y2="66875"/>
                        <a14:foregroundMark x1="23125" y1="80833" x2="23125" y2="80833"/>
                        <a14:backgroundMark x1="11146" y1="67292" x2="11146" y2="67292"/>
                        <a14:backgroundMark x1="14792" y1="65833" x2="14792" y2="65833"/>
                        <a14:backgroundMark x1="67396" y1="84167" x2="67396" y2="84167"/>
                        <a14:backgroundMark x1="86875" y1="75000" x2="86875" y2="75000"/>
                        <a14:backgroundMark x1="82670" y1="72869" x2="82670" y2="72869"/>
                        <a14:backgroundMark x1="84943" y1="74290" x2="84943" y2="74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3" y="181841"/>
            <a:ext cx="1176191" cy="1176191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72585A06-A50B-47E0-B3D5-3174D7429815}"/>
              </a:ext>
            </a:extLst>
          </p:cNvPr>
          <p:cNvGrpSpPr/>
          <p:nvPr/>
        </p:nvGrpSpPr>
        <p:grpSpPr>
          <a:xfrm>
            <a:off x="7399745" y="2192610"/>
            <a:ext cx="4385716" cy="1569375"/>
            <a:chOff x="2572911" y="2421167"/>
            <a:chExt cx="4385716" cy="1569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Prostokąt 1"/>
                <p:cNvSpPr/>
                <p:nvPr/>
              </p:nvSpPr>
              <p:spPr>
                <a:xfrm>
                  <a:off x="2572911" y="2421167"/>
                  <a:ext cx="3391121" cy="716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800" b="1" i="1">
                            <a:latin typeface="Cambria Math"/>
                            <a:ea typeface="Calibri"/>
                            <a:cs typeface="Times New Roman"/>
                          </a:rPr>
                          <m:t>𝟐𝐌𝐠</m:t>
                        </m:r>
                        <m:r>
                          <a:rPr lang="pl-PL" sz="28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 </m:t>
                        </m:r>
                        <m:sSub>
                          <m:sSubPr>
                            <m:ctrlPr>
                              <a:rPr lang="pl-PL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pl-PL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𝐎</m:t>
                            </m:r>
                          </m:e>
                          <m:sub>
                            <m:r>
                              <a:rPr lang="pl-PL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pl-PL" sz="28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→</m:t>
                        </m:r>
                        <m:r>
                          <a:rPr lang="pl-PL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𝟐𝐌𝐠𝐎</m:t>
                        </m:r>
                      </m:oMath>
                    </m:oMathPara>
                  </a14:m>
                  <a:endParaRPr lang="pl-PL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" name="Prostokąt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2911" y="2421167"/>
                  <a:ext cx="3391121" cy="71609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Prostokąt 3"/>
                <p:cNvSpPr/>
                <p:nvPr/>
              </p:nvSpPr>
              <p:spPr>
                <a:xfrm>
                  <a:off x="2664566" y="3467322"/>
                  <a:ext cx="42940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800" b="1" i="1">
                            <a:latin typeface="Cambria Math"/>
                            <a:ea typeface="Times New Roman"/>
                            <a:cs typeface="Times New Roman"/>
                          </a:rPr>
                          <m:t>𝐌𝐠𝐎</m:t>
                        </m:r>
                        <m:r>
                          <a:rPr lang="pl-PL" sz="28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 </m:t>
                        </m:r>
                        <m:sSub>
                          <m:sSubPr>
                            <m:ctrlPr>
                              <a:rPr lang="pl-PL" sz="2800" b="1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pl-PL" sz="2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𝐇</m:t>
                            </m:r>
                          </m:e>
                          <m:sub>
                            <m:r>
                              <a:rPr lang="pl-PL" sz="2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pl-PL" sz="2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𝐎</m:t>
                        </m:r>
                        <m:r>
                          <a:rPr lang="pl-PL" sz="28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→</m:t>
                        </m:r>
                        <m:r>
                          <a:rPr lang="pl-PL" sz="2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𝐌𝐠</m:t>
                        </m:r>
                        <m:r>
                          <a:rPr lang="pl-PL" sz="28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pl-PL" sz="2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𝐎𝐇</m:t>
                        </m:r>
                        <m:sSub>
                          <m:sSubPr>
                            <m:ctrlPr>
                              <a:rPr lang="pl-PL" sz="2800" b="1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pl-PL" sz="2800" b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  <m:sub>
                            <m:r>
                              <a:rPr lang="pl-PL" sz="28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pl-PL" sz="2800" dirty="0"/>
                </a:p>
              </p:txBody>
            </p:sp>
          </mc:Choice>
          <mc:Fallback xmlns="">
            <p:sp>
              <p:nvSpPr>
                <p:cNvPr id="4" name="Prostokąt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566" y="3467322"/>
                  <a:ext cx="4294061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6EE41C-46F7-C06D-CB90-4CDBB19B7FF2}"/>
              </a:ext>
            </a:extLst>
          </p:cNvPr>
          <p:cNvSpPr txBox="1"/>
          <p:nvPr/>
        </p:nvSpPr>
        <p:spPr>
          <a:xfrm>
            <a:off x="342364" y="1929122"/>
            <a:ext cx="5969334" cy="35188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b="1" dirty="0"/>
              <a:t>Obserwacje:</a:t>
            </a:r>
            <a:r>
              <a:rPr lang="pl-PL" dirty="0"/>
              <a:t> Wstążka magnezowa umieszczona w płomieniu palnika spala się jasnym płomieniem. W momencie zalania spalonej wstążki wodą i dodaniu fenoloftaleiny roztwór zabarwia się na kolor malinowy.</a:t>
            </a:r>
          </a:p>
          <a:p>
            <a:endParaRPr lang="pl-PL" dirty="0"/>
          </a:p>
          <a:p>
            <a:pPr algn="just"/>
            <a:r>
              <a:rPr lang="pl-PL" b="1" dirty="0"/>
              <a:t>Wnioski: </a:t>
            </a:r>
            <a:r>
              <a:rPr lang="pl-PL" dirty="0"/>
              <a:t>W wyniku spalania magnezu powstaje tlenek magnezu, który reagując z wodą tworzy wodorotlenek magnezu. Zabarwienie roztworu po dodaniu fenoloftaleiny świadczy charakterze zasadowym otrzymanego związku.</a:t>
            </a:r>
          </a:p>
        </p:txBody>
      </p:sp>
    </p:spTree>
    <p:extLst>
      <p:ext uri="{BB962C8B-B14F-4D97-AF65-F5344CB8AC3E}">
        <p14:creationId xmlns:p14="http://schemas.microsoft.com/office/powerpoint/2010/main" val="91646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978769" y="2883490"/>
            <a:ext cx="7514513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500" b="1" dirty="0">
                <a:solidFill>
                  <a:schemeClr val="bg1"/>
                </a:solidFill>
                <a:cs typeface="Arial" panose="020B0604020202020204" pitchFamily="34" charset="0"/>
              </a:rPr>
              <a:t>Dziękujemy bardzo za uwagę! </a:t>
            </a:r>
          </a:p>
        </p:txBody>
      </p:sp>
      <p:pic>
        <p:nvPicPr>
          <p:cNvPr id="11" name="Grafika 10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1550" y="5855186"/>
            <a:ext cx="1636394" cy="51337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371921"/>
            <a:ext cx="1176191" cy="117619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227738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4957</TotalTime>
  <Words>322</Words>
  <Application>Microsoft Office PowerPoint</Application>
  <PresentationFormat>Niestandardowy</PresentationFormat>
  <Paragraphs>41</Paragraphs>
  <Slides>6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Motyw pakietu Office</vt:lpstr>
      <vt:lpstr>2_Motyw pakietu Office</vt:lpstr>
      <vt:lpstr>3_Motyw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Cyprian</cp:lastModifiedBy>
  <cp:revision>322</cp:revision>
  <dcterms:created xsi:type="dcterms:W3CDTF">2017-01-11T10:24:22Z</dcterms:created>
  <dcterms:modified xsi:type="dcterms:W3CDTF">2022-11-29T21:06:41Z</dcterms:modified>
</cp:coreProperties>
</file>