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21" r:id="rId2"/>
    <p:sldId id="261" r:id="rId3"/>
    <p:sldId id="278" r:id="rId4"/>
    <p:sldId id="337" r:id="rId5"/>
    <p:sldId id="338" r:id="rId6"/>
    <p:sldId id="344" r:id="rId7"/>
    <p:sldId id="339" r:id="rId8"/>
    <p:sldId id="340" r:id="rId9"/>
    <p:sldId id="341" r:id="rId10"/>
    <p:sldId id="342" r:id="rId11"/>
    <p:sldId id="343" r:id="rId12"/>
    <p:sldId id="336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pos="7423" userDrawn="1">
          <p15:clr>
            <a:srgbClr val="A4A3A4"/>
          </p15:clr>
        </p15:guide>
        <p15:guide id="4" orient="horz" pos="4020" userDrawn="1">
          <p15:clr>
            <a:srgbClr val="A4A3A4"/>
          </p15:clr>
        </p15:guide>
        <p15:guide id="5" orient="horz" pos="1502" userDrawn="1">
          <p15:clr>
            <a:srgbClr val="A4A3A4"/>
          </p15:clr>
        </p15:guide>
        <p15:guide id="6" pos="5768" userDrawn="1">
          <p15:clr>
            <a:srgbClr val="A4A3A4"/>
          </p15:clr>
        </p15:guide>
        <p15:guide id="7" orient="horz" pos="2228" userDrawn="1">
          <p15:clr>
            <a:srgbClr val="A4A3A4"/>
          </p15:clr>
        </p15:guide>
        <p15:guide id="8" orient="horz" pos="913" userDrawn="1">
          <p15:clr>
            <a:srgbClr val="A4A3A4"/>
          </p15:clr>
        </p15:guide>
        <p15:guide id="9" pos="5269" userDrawn="1">
          <p15:clr>
            <a:srgbClr val="A4A3A4"/>
          </p15:clr>
        </p15:guide>
        <p15:guide id="10" pos="3840" userDrawn="1">
          <p15:clr>
            <a:srgbClr val="A4A3A4"/>
          </p15:clr>
        </p15:guide>
        <p15:guide id="11" pos="4248" userDrawn="1">
          <p15:clr>
            <a:srgbClr val="A4A3A4"/>
          </p15:clr>
        </p15:guide>
        <p15:guide id="12" orient="horz" pos="2523" userDrawn="1">
          <p15:clr>
            <a:srgbClr val="A4A3A4"/>
          </p15:clr>
        </p15:guide>
        <p15:guide id="13" pos="21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7E29"/>
    <a:srgbClr val="2A98CD"/>
    <a:srgbClr val="3E3E3D"/>
    <a:srgbClr val="EB1515"/>
    <a:srgbClr val="D8D8D8"/>
    <a:srgbClr val="DB2E25"/>
    <a:srgbClr val="C42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9" autoAdjust="0"/>
    <p:restoredTop sz="96005" autoAdjust="0"/>
  </p:normalViewPr>
  <p:slideViewPr>
    <p:cSldViewPr snapToGrid="0">
      <p:cViewPr varScale="1">
        <p:scale>
          <a:sx n="79" d="100"/>
          <a:sy n="79" d="100"/>
        </p:scale>
        <p:origin x="888" y="77"/>
      </p:cViewPr>
      <p:guideLst>
        <p:guide orient="horz" pos="232"/>
        <p:guide pos="483"/>
        <p:guide pos="7423"/>
        <p:guide orient="horz" pos="4020"/>
        <p:guide orient="horz" pos="1502"/>
        <p:guide pos="5768"/>
        <p:guide orient="horz" pos="2228"/>
        <p:guide orient="horz" pos="913"/>
        <p:guide pos="5269"/>
        <p:guide pos="3840"/>
        <p:guide pos="4248"/>
        <p:guide orient="horz" pos="2523"/>
        <p:guide pos="21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DD6AE-8C26-4F1B-B84E-3144B6FA23F7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FA3B9-4054-4768-A287-B4E588A5EA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1147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3FAAF-CC5F-4C8F-A3AD-78F60C842C27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5303-1FE7-4C21-BBC3-43AA1027CA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713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767814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964597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591116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637280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220545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66718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597463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533077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02874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7344836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125048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48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ilolog.uni.lodz.pl/strefa-studenta/sprawy-organizacyjne/formularz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ilolog.uni.lodz.pl/strefa-studenta/sprawy-organizacyjne/formularz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d.uni.lodz.pl/static/usos/docs/InstrukcjaAPDRecenzentwer7-uty2022.pdf" TargetMode="External"/><Relationship Id="rId2" Type="http://schemas.openxmlformats.org/officeDocument/2006/relationships/hyperlink" Target="https://apd.uni.lodz.pl/static/usos/docs/InstrukcjaAPDPromotorwer8Luty202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d.uni.lodz.pl/static/usos/docs/Instrukcja-APD-Protok%C3%B3%C5%82-egzaminacyjny-maj-2022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d.uni.lodz.pl/static/usos/docs/APD_STUDENT_maj_2022_bez_mechanizmu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ilolog.uni.lodz.pl/strefa-studenta/sprawy-organizacyjne/formularz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408E0138-9775-5AE2-21F8-2C2388E69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116" y="0"/>
            <a:ext cx="4570884" cy="6858000"/>
          </a:xfrm>
          <a:prstGeom prst="rect">
            <a:avLst/>
          </a:prstGeom>
        </p:spPr>
      </p:pic>
      <p:sp>
        <p:nvSpPr>
          <p:cNvPr id="38" name="Dowolny kształt: kształt 37"/>
          <p:cNvSpPr/>
          <p:nvPr/>
        </p:nvSpPr>
        <p:spPr>
          <a:xfrm>
            <a:off x="1" y="0"/>
            <a:ext cx="8190014" cy="6858000"/>
          </a:xfrm>
          <a:custGeom>
            <a:avLst/>
            <a:gdLst>
              <a:gd name="connsiteX0" fmla="*/ 0 w 9712287"/>
              <a:gd name="connsiteY0" fmla="*/ 0 h 6858000"/>
              <a:gd name="connsiteX1" fmla="*/ 6216502 w 9712287"/>
              <a:gd name="connsiteY1" fmla="*/ 0 h 6858000"/>
              <a:gd name="connsiteX2" fmla="*/ 9712287 w 9712287"/>
              <a:gd name="connsiteY2" fmla="*/ 0 h 6858000"/>
              <a:gd name="connsiteX3" fmla="*/ 9661604 w 9712287"/>
              <a:gd name="connsiteY3" fmla="*/ 15733 h 6858000"/>
              <a:gd name="connsiteX4" fmla="*/ 9484240 w 9712287"/>
              <a:gd name="connsiteY4" fmla="*/ 283312 h 6858000"/>
              <a:gd name="connsiteX5" fmla="*/ 9484240 w 9712287"/>
              <a:gd name="connsiteY5" fmla="*/ 563312 h 6858000"/>
              <a:gd name="connsiteX6" fmla="*/ 9484241 w 9712287"/>
              <a:gd name="connsiteY6" fmla="*/ 563317 h 6858000"/>
              <a:gd name="connsiteX7" fmla="*/ 9484241 w 9712287"/>
              <a:gd name="connsiteY7" fmla="*/ 6167118 h 6858000"/>
              <a:gd name="connsiteX8" fmla="*/ 9484241 w 9712287"/>
              <a:gd name="connsiteY8" fmla="*/ 6457506 h 6858000"/>
              <a:gd name="connsiteX9" fmla="*/ 9484241 w 9712287"/>
              <a:gd name="connsiteY9" fmla="*/ 6688088 h 6858000"/>
              <a:gd name="connsiteX10" fmla="*/ 9314329 w 9712287"/>
              <a:gd name="connsiteY10" fmla="*/ 6858000 h 6858000"/>
              <a:gd name="connsiteX11" fmla="*/ 9085940 w 9712287"/>
              <a:gd name="connsiteY11" fmla="*/ 6858000 h 6858000"/>
              <a:gd name="connsiteX12" fmla="*/ 5974012 w 9712287"/>
              <a:gd name="connsiteY12" fmla="*/ 6858000 h 6858000"/>
              <a:gd name="connsiteX13" fmla="*/ 0 w 9712287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12287" h="6858000">
                <a:moveTo>
                  <a:pt x="0" y="0"/>
                </a:moveTo>
                <a:lnTo>
                  <a:pt x="6216502" y="0"/>
                </a:lnTo>
                <a:lnTo>
                  <a:pt x="9712287" y="0"/>
                </a:lnTo>
                <a:lnTo>
                  <a:pt x="9661604" y="15733"/>
                </a:lnTo>
                <a:cubicBezTo>
                  <a:pt x="9557375" y="59818"/>
                  <a:pt x="9484240" y="163025"/>
                  <a:pt x="9484240" y="283312"/>
                </a:cubicBezTo>
                <a:lnTo>
                  <a:pt x="9484240" y="563312"/>
                </a:lnTo>
                <a:lnTo>
                  <a:pt x="9484241" y="563317"/>
                </a:lnTo>
                <a:lnTo>
                  <a:pt x="9484241" y="6167118"/>
                </a:lnTo>
                <a:lnTo>
                  <a:pt x="9484241" y="6457506"/>
                </a:lnTo>
                <a:lnTo>
                  <a:pt x="9484241" y="6688088"/>
                </a:lnTo>
                <a:cubicBezTo>
                  <a:pt x="9484241" y="6781928"/>
                  <a:pt x="9408169" y="6858000"/>
                  <a:pt x="9314329" y="6858000"/>
                </a:cubicBezTo>
                <a:lnTo>
                  <a:pt x="9085940" y="6858000"/>
                </a:lnTo>
                <a:lnTo>
                  <a:pt x="597401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675502" y="1914209"/>
            <a:ext cx="7514513" cy="2768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4400" b="1" dirty="0">
                <a:solidFill>
                  <a:schemeClr val="bg1"/>
                </a:solidFill>
              </a:rPr>
              <a:t>Egzaminy dyplomowe</a:t>
            </a:r>
          </a:p>
          <a:p>
            <a:r>
              <a:rPr lang="pl-PL" sz="4400" b="1" dirty="0">
                <a:solidFill>
                  <a:schemeClr val="bg1"/>
                </a:solidFill>
              </a:rPr>
              <a:t>krok po kroku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85" y="5359048"/>
            <a:ext cx="2308431" cy="110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66649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6096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Dyplom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Przed odbiorem dyplomu należy rozliczyć się z elektronicznej karty obiegowej (online - USOSweb). Karta obiegowa zostanie wygenerowana w systemie USOS po zgłoszeniu przez kierującego pracą terminu egzaminu dyplomowego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dirty="0"/>
              <a:t>Studenci, którzy rozpoczęli studia od roku akademickiego 2019/2020 nie wnoszą opłaty za wydanie (kompletu) dyplomu*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Na komplet dyplomu składa się: oryginał dyplomu i suplementu oraz dwa odpisy dyplomu w języku polskim i dwa odpisy suplementu w języku polskim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u="sng" dirty="0"/>
              <a:t>Na pisemny wniosek absolwenta </a:t>
            </a:r>
            <a:r>
              <a:rPr lang="pl-PL" sz="1400" dirty="0"/>
              <a:t>(wzór podania znajduje się na stronie internetowej Wydziału w zakładce „Strefa studenta </a:t>
            </a:r>
            <a:br>
              <a:rPr lang="pl-PL" sz="1400" dirty="0"/>
            </a:br>
            <a:r>
              <a:rPr lang="pl-PL" sz="1400" dirty="0"/>
              <a:t>-&gt; formularze” </a:t>
            </a:r>
            <a:r>
              <a:rPr lang="pl-PL" sz="1400" dirty="0">
                <a:hlinkClick r:id="rId2"/>
              </a:rPr>
              <a:t>https://www.filolog.uni.lodz.pl/strefa-studenta/sprawy-organizacyjne/formularze</a:t>
            </a:r>
            <a:r>
              <a:rPr lang="pl-PL" sz="1400" dirty="0"/>
              <a:t>) złożony </a:t>
            </a:r>
            <a:r>
              <a:rPr lang="pl-PL" sz="1400" b="1" dirty="0"/>
              <a:t>najpóźniej w dniu obrony </a:t>
            </a:r>
            <a:r>
              <a:rPr lang="pl-PL" sz="1400" dirty="0"/>
              <a:t>jeden odpis dyplomu/suplementu w języku polskim można zastąpić odpisem dyplomu w języku obcym/suplementem w języku angielskim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u="sng" dirty="0"/>
              <a:t>Na pisemny wniosek absolwenta</a:t>
            </a:r>
            <a:r>
              <a:rPr lang="pl-PL" sz="1400" dirty="0"/>
              <a:t> istnieje możliwość wydania dodatkowych odpisów dyplomu w języku obcym i suplementu </a:t>
            </a:r>
            <a:br>
              <a:rPr lang="pl-PL" sz="1400" dirty="0"/>
            </a:br>
            <a:r>
              <a:rPr lang="pl-PL" sz="1400" dirty="0"/>
              <a:t>w jęz. angielskim (poza kompletem bezpłatnym) za opłatą 20 zł. każdy egzemplarz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Dyplomy wydawane od roku 2021 nie zawierają zdjęć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2167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studentów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594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6096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Dyplom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Po odbiór dyplomu absolwent zgłasza się wyłącznie po wcześniejszym umówieniu wizyty z pracownikiem Biura Obsługi Studenta Wydziału Filologicznego (Dziekanatu)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W dniu odbioru dyplomu absolwent oddaje legitymację studencką (dotyczy tylko studentów studiów II stopnia)</a:t>
            </a:r>
            <a:br>
              <a:rPr lang="pl-PL" sz="1400" dirty="0"/>
            </a:br>
            <a:endParaRPr lang="pl-PL" sz="1400" dirty="0"/>
          </a:p>
          <a:p>
            <a:pPr marL="268288" lvl="1"/>
            <a:r>
              <a:rPr lang="pl-PL" sz="1400" dirty="0"/>
              <a:t>Absolwenci studiów I stopnia mają prawo do zachowania legitymacji studenckiej do dnia 31 października roku, w którym </a:t>
            </a:r>
            <a:br>
              <a:rPr lang="pl-PL" sz="1400" dirty="0"/>
            </a:br>
            <a:r>
              <a:rPr lang="pl-PL" sz="1400" dirty="0"/>
              <a:t>kończyli studia.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3E3E3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dirty="0"/>
              <a:t>DYPLOM</a:t>
            </a:r>
            <a:r>
              <a:rPr lang="pl-PL" sz="1400" dirty="0"/>
              <a:t> możemy wysłać do Ciebie pocztą – wszelkie informacje znajdują się w Strefie studenta </a:t>
            </a:r>
          </a:p>
          <a:p>
            <a:pPr marL="268288"/>
            <a:r>
              <a:rPr lang="pl-PL" sz="1400" dirty="0">
                <a:hlinkClick r:id="rId2"/>
              </a:rPr>
              <a:t>https://www.filolog.uni.lodz.pl/strefa-studenta/sprawy-organizacyjne/formularze</a:t>
            </a:r>
            <a:endParaRPr lang="pl-PL" sz="1400" dirty="0"/>
          </a:p>
          <a:p>
            <a:endParaRPr lang="pl-PL" sz="1400" dirty="0"/>
          </a:p>
          <a:p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2167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studentów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59758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A6582E3-E5E3-40A1-A0C0-88743E4F15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41"/>
          <a:stretch/>
        </p:blipFill>
        <p:spPr>
          <a:xfrm>
            <a:off x="4306017" y="0"/>
            <a:ext cx="7885983" cy="6858000"/>
          </a:xfrm>
          <a:prstGeom prst="rect">
            <a:avLst/>
          </a:prstGeom>
        </p:spPr>
      </p:pic>
      <p:sp>
        <p:nvSpPr>
          <p:cNvPr id="38" name="Dowolny kształt: kształt 37"/>
          <p:cNvSpPr/>
          <p:nvPr/>
        </p:nvSpPr>
        <p:spPr>
          <a:xfrm>
            <a:off x="1" y="0"/>
            <a:ext cx="6823488" cy="6858000"/>
          </a:xfrm>
          <a:custGeom>
            <a:avLst/>
            <a:gdLst>
              <a:gd name="connsiteX0" fmla="*/ 0 w 9712287"/>
              <a:gd name="connsiteY0" fmla="*/ 0 h 6858000"/>
              <a:gd name="connsiteX1" fmla="*/ 6216502 w 9712287"/>
              <a:gd name="connsiteY1" fmla="*/ 0 h 6858000"/>
              <a:gd name="connsiteX2" fmla="*/ 9712287 w 9712287"/>
              <a:gd name="connsiteY2" fmla="*/ 0 h 6858000"/>
              <a:gd name="connsiteX3" fmla="*/ 9661604 w 9712287"/>
              <a:gd name="connsiteY3" fmla="*/ 15733 h 6858000"/>
              <a:gd name="connsiteX4" fmla="*/ 9484240 w 9712287"/>
              <a:gd name="connsiteY4" fmla="*/ 283312 h 6858000"/>
              <a:gd name="connsiteX5" fmla="*/ 9484240 w 9712287"/>
              <a:gd name="connsiteY5" fmla="*/ 563312 h 6858000"/>
              <a:gd name="connsiteX6" fmla="*/ 9484241 w 9712287"/>
              <a:gd name="connsiteY6" fmla="*/ 563317 h 6858000"/>
              <a:gd name="connsiteX7" fmla="*/ 9484241 w 9712287"/>
              <a:gd name="connsiteY7" fmla="*/ 6167118 h 6858000"/>
              <a:gd name="connsiteX8" fmla="*/ 9484241 w 9712287"/>
              <a:gd name="connsiteY8" fmla="*/ 6457506 h 6858000"/>
              <a:gd name="connsiteX9" fmla="*/ 9484241 w 9712287"/>
              <a:gd name="connsiteY9" fmla="*/ 6688088 h 6858000"/>
              <a:gd name="connsiteX10" fmla="*/ 9314329 w 9712287"/>
              <a:gd name="connsiteY10" fmla="*/ 6858000 h 6858000"/>
              <a:gd name="connsiteX11" fmla="*/ 9085940 w 9712287"/>
              <a:gd name="connsiteY11" fmla="*/ 6858000 h 6858000"/>
              <a:gd name="connsiteX12" fmla="*/ 5974012 w 9712287"/>
              <a:gd name="connsiteY12" fmla="*/ 6858000 h 6858000"/>
              <a:gd name="connsiteX13" fmla="*/ 0 w 9712287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12287" h="6858000">
                <a:moveTo>
                  <a:pt x="0" y="0"/>
                </a:moveTo>
                <a:lnTo>
                  <a:pt x="6216502" y="0"/>
                </a:lnTo>
                <a:lnTo>
                  <a:pt x="9712287" y="0"/>
                </a:lnTo>
                <a:lnTo>
                  <a:pt x="9661604" y="15733"/>
                </a:lnTo>
                <a:cubicBezTo>
                  <a:pt x="9557375" y="59818"/>
                  <a:pt x="9484240" y="163025"/>
                  <a:pt x="9484240" y="283312"/>
                </a:cubicBezTo>
                <a:lnTo>
                  <a:pt x="9484240" y="563312"/>
                </a:lnTo>
                <a:lnTo>
                  <a:pt x="9484241" y="563317"/>
                </a:lnTo>
                <a:lnTo>
                  <a:pt x="9484241" y="6167118"/>
                </a:lnTo>
                <a:lnTo>
                  <a:pt x="9484241" y="6457506"/>
                </a:lnTo>
                <a:lnTo>
                  <a:pt x="9484241" y="6688088"/>
                </a:lnTo>
                <a:cubicBezTo>
                  <a:pt x="9484241" y="6781928"/>
                  <a:pt x="9408169" y="6858000"/>
                  <a:pt x="9314329" y="6858000"/>
                </a:cubicBezTo>
                <a:lnTo>
                  <a:pt x="9085940" y="6858000"/>
                </a:lnTo>
                <a:lnTo>
                  <a:pt x="597401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734495" y="1926909"/>
            <a:ext cx="7514513" cy="2768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4400" b="1" dirty="0">
                <a:solidFill>
                  <a:schemeClr val="bg1"/>
                </a:solidFill>
              </a:rPr>
              <a:t>Powodzenia!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85" y="5359048"/>
            <a:ext cx="2308431" cy="110872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854" y="315863"/>
            <a:ext cx="1113380" cy="120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13654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A9D28F1-44C9-3A2B-C332-308132B902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34"/>
          <a:stretch/>
        </p:blipFill>
        <p:spPr>
          <a:xfrm>
            <a:off x="7207251" y="0"/>
            <a:ext cx="4984748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1A062C0-8838-0CA5-DC36-9F08D53D5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601" y="0"/>
            <a:ext cx="6343650" cy="6858000"/>
          </a:xfrm>
          <a:prstGeom prst="rect">
            <a:avLst/>
          </a:prstGeom>
        </p:spPr>
      </p:pic>
      <p:sp>
        <p:nvSpPr>
          <p:cNvPr id="38" name="Dowolny kształt: kształt 37"/>
          <p:cNvSpPr/>
          <p:nvPr/>
        </p:nvSpPr>
        <p:spPr>
          <a:xfrm>
            <a:off x="1" y="0"/>
            <a:ext cx="7454899" cy="6858000"/>
          </a:xfrm>
          <a:custGeom>
            <a:avLst/>
            <a:gdLst>
              <a:gd name="connsiteX0" fmla="*/ 0 w 9712287"/>
              <a:gd name="connsiteY0" fmla="*/ 0 h 6858000"/>
              <a:gd name="connsiteX1" fmla="*/ 6216502 w 9712287"/>
              <a:gd name="connsiteY1" fmla="*/ 0 h 6858000"/>
              <a:gd name="connsiteX2" fmla="*/ 9712287 w 9712287"/>
              <a:gd name="connsiteY2" fmla="*/ 0 h 6858000"/>
              <a:gd name="connsiteX3" fmla="*/ 9661604 w 9712287"/>
              <a:gd name="connsiteY3" fmla="*/ 15733 h 6858000"/>
              <a:gd name="connsiteX4" fmla="*/ 9484240 w 9712287"/>
              <a:gd name="connsiteY4" fmla="*/ 283312 h 6858000"/>
              <a:gd name="connsiteX5" fmla="*/ 9484240 w 9712287"/>
              <a:gd name="connsiteY5" fmla="*/ 563312 h 6858000"/>
              <a:gd name="connsiteX6" fmla="*/ 9484241 w 9712287"/>
              <a:gd name="connsiteY6" fmla="*/ 563317 h 6858000"/>
              <a:gd name="connsiteX7" fmla="*/ 9484241 w 9712287"/>
              <a:gd name="connsiteY7" fmla="*/ 6167118 h 6858000"/>
              <a:gd name="connsiteX8" fmla="*/ 9484241 w 9712287"/>
              <a:gd name="connsiteY8" fmla="*/ 6457506 h 6858000"/>
              <a:gd name="connsiteX9" fmla="*/ 9484241 w 9712287"/>
              <a:gd name="connsiteY9" fmla="*/ 6688088 h 6858000"/>
              <a:gd name="connsiteX10" fmla="*/ 9314329 w 9712287"/>
              <a:gd name="connsiteY10" fmla="*/ 6858000 h 6858000"/>
              <a:gd name="connsiteX11" fmla="*/ 9085940 w 9712287"/>
              <a:gd name="connsiteY11" fmla="*/ 6858000 h 6858000"/>
              <a:gd name="connsiteX12" fmla="*/ 5974012 w 9712287"/>
              <a:gd name="connsiteY12" fmla="*/ 6858000 h 6858000"/>
              <a:gd name="connsiteX13" fmla="*/ 0 w 9712287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12287" h="6858000">
                <a:moveTo>
                  <a:pt x="0" y="0"/>
                </a:moveTo>
                <a:lnTo>
                  <a:pt x="6216502" y="0"/>
                </a:lnTo>
                <a:lnTo>
                  <a:pt x="9712287" y="0"/>
                </a:lnTo>
                <a:lnTo>
                  <a:pt x="9661604" y="15733"/>
                </a:lnTo>
                <a:cubicBezTo>
                  <a:pt x="9557375" y="59818"/>
                  <a:pt x="9484240" y="163025"/>
                  <a:pt x="9484240" y="283312"/>
                </a:cubicBezTo>
                <a:lnTo>
                  <a:pt x="9484240" y="563312"/>
                </a:lnTo>
                <a:lnTo>
                  <a:pt x="9484241" y="563317"/>
                </a:lnTo>
                <a:lnTo>
                  <a:pt x="9484241" y="6167118"/>
                </a:lnTo>
                <a:lnTo>
                  <a:pt x="9484241" y="6457506"/>
                </a:lnTo>
                <a:lnTo>
                  <a:pt x="9484241" y="6688088"/>
                </a:lnTo>
                <a:cubicBezTo>
                  <a:pt x="9484241" y="6781928"/>
                  <a:pt x="9408169" y="6858000"/>
                  <a:pt x="9314329" y="6858000"/>
                </a:cubicBezTo>
                <a:lnTo>
                  <a:pt x="9085940" y="6858000"/>
                </a:lnTo>
                <a:lnTo>
                  <a:pt x="5974012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682836" y="1900748"/>
            <a:ext cx="5451263" cy="19585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Instrukcja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dla kierujących pracą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088" y="329194"/>
            <a:ext cx="764192" cy="79723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37" y="5636019"/>
            <a:ext cx="2012270" cy="96648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0" y="255473"/>
            <a:ext cx="1244636" cy="134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01017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3429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900"/>
              </a:lnSpc>
              <a:spcAft>
                <a:spcPts val="2400"/>
              </a:spcAft>
            </a:pPr>
            <a:r>
              <a:rPr lang="pl-PL" sz="1400" b="1" dirty="0">
                <a:solidFill>
                  <a:srgbClr val="002060"/>
                </a:solidFill>
              </a:rPr>
              <a:t>Tytuł pracy (USOS/APD)</a:t>
            </a:r>
          </a:p>
          <a:p>
            <a:pPr>
              <a:lnSpc>
                <a:spcPts val="2100"/>
              </a:lnSpc>
            </a:pPr>
            <a:r>
              <a:rPr lang="pl-PL" sz="1400" dirty="0">
                <a:solidFill>
                  <a:srgbClr val="3E3E3D"/>
                </a:solidFill>
              </a:rPr>
              <a:t>Pracownik dziekanatu wprowadza zatwierdzony przez Radę Instytutu/Katedry temat pracy do USOS/APD. </a:t>
            </a:r>
            <a:br>
              <a:rPr lang="pl-PL" sz="1400" dirty="0">
                <a:solidFill>
                  <a:srgbClr val="3E3E3D"/>
                </a:solidFill>
              </a:rPr>
            </a:br>
            <a:r>
              <a:rPr lang="pl-PL" sz="1400" dirty="0">
                <a:solidFill>
                  <a:srgbClr val="3E3E3D"/>
                </a:solidFill>
              </a:rPr>
              <a:t>W przypadku nieznaczącej zmiany tytułu pracy promotor zgłasza zmianę pracownikowi dziekanatu drogą mailową.</a:t>
            </a:r>
          </a:p>
          <a:p>
            <a:pPr>
              <a:lnSpc>
                <a:spcPts val="2100"/>
              </a:lnSpc>
            </a:pPr>
            <a:endParaRPr lang="pl-PL" sz="1400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Po wgraniu pracy przez studenta (krok 3 w APD):</a:t>
            </a:r>
          </a:p>
          <a:p>
            <a:pPr>
              <a:lnSpc>
                <a:spcPts val="2100"/>
              </a:lnSpc>
            </a:pPr>
            <a:endParaRPr lang="pl-PL" sz="1400" b="1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r>
              <a:rPr lang="pl-PL" sz="1400" dirty="0">
                <a:solidFill>
                  <a:srgbClr val="3E3E3D"/>
                </a:solidFill>
              </a:rPr>
              <a:t>Kierujący pracą sprawdza stronę tytułową pracy: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nazwę uczelni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kierunek studiów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imię i nazwisko studenta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tytuł pracy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imię i nazwisko kierującego pracą</a:t>
            </a:r>
          </a:p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3E3E3D"/>
                </a:solidFill>
              </a:rPr>
              <a:t>Linki do szczegółowej instrukcji procedowania pracy w APD:</a:t>
            </a:r>
          </a:p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3E3E3D"/>
                </a:solidFill>
                <a:hlinkClick r:id="rId2"/>
              </a:rPr>
              <a:t>https://apd.uni.lodz.pl/static/usos/docs/InstrukcjaAPDPromotorwer8Luty2022.pdf</a:t>
            </a:r>
            <a:endParaRPr lang="pl-PL" sz="1400" b="1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3E3E3D"/>
                </a:solidFill>
                <a:hlinkClick r:id="rId3"/>
              </a:rPr>
              <a:t>https://apd.uni.lodz.pl/static/usos/docs/InstrukcjaAPDRecenzentwer7-uty2022.pdf</a:t>
            </a:r>
            <a:endParaRPr lang="pl-PL" sz="1400" b="1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endParaRPr lang="pl-PL" sz="1400" b="1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2167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promotorów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68844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6096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Należy również zweryfikować, czy w APD został wgrany plik z wypełnionym i podpisanym oświadczeniem </a:t>
            </a:r>
            <a:br>
              <a:rPr lang="pl-PL" sz="1400" dirty="0">
                <a:solidFill>
                  <a:srgbClr val="3E3E3D"/>
                </a:solidFill>
              </a:rPr>
            </a:br>
            <a:r>
              <a:rPr lang="pl-PL" sz="1400" dirty="0">
                <a:solidFill>
                  <a:srgbClr val="3E3E3D"/>
                </a:solidFill>
              </a:rPr>
              <a:t>o wyrażeniu/niewyrażeniu zgody na udostępnienie pracy (załącznik nr 2)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Jeżeli pojawią się błędy, praca powinna zostać cofnięta przez kierującego pracą w APD do kroku 1</a:t>
            </a:r>
          </a:p>
          <a:p>
            <a:pPr>
              <a:lnSpc>
                <a:spcPts val="2100"/>
              </a:lnSpc>
            </a:pPr>
            <a:endParaRPr lang="pl-PL" sz="1400" b="1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endParaRPr lang="pl-PL" sz="1400" b="1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Sprawdzenie pracy w JSA i akceptacja pracy w APD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Kierujący pracą w zakładce „</a:t>
            </a:r>
            <a:r>
              <a:rPr lang="pl-PL" sz="1400" dirty="0" err="1">
                <a:solidFill>
                  <a:srgbClr val="3E3E3D"/>
                </a:solidFill>
              </a:rPr>
              <a:t>Antyplagiat</a:t>
            </a:r>
            <a:r>
              <a:rPr lang="pl-PL" sz="1400" dirty="0">
                <a:solidFill>
                  <a:srgbClr val="3E3E3D"/>
                </a:solidFill>
              </a:rPr>
              <a:t>” zatwierdza oświadczenie, że praca została przygotowana pod jego kierunkiem </a:t>
            </a:r>
            <a:br>
              <a:rPr lang="pl-PL" sz="1400" dirty="0">
                <a:solidFill>
                  <a:srgbClr val="3E3E3D"/>
                </a:solidFill>
              </a:rPr>
            </a:br>
            <a:r>
              <a:rPr lang="pl-PL" sz="1400" dirty="0">
                <a:solidFill>
                  <a:srgbClr val="3E3E3D"/>
                </a:solidFill>
              </a:rPr>
              <a:t>i spełnia warunki do przedstawienia w postępowaniu o nadanie tytułu zawodowego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Data zatwierdzenia oświadczenia w APD jest tożsama z przyjęciem pracy przez kierującego pracą.</a:t>
            </a:r>
            <a:br>
              <a:rPr lang="pl-PL" sz="1400" dirty="0">
                <a:solidFill>
                  <a:srgbClr val="3E3E3D"/>
                </a:solidFill>
              </a:rPr>
            </a:br>
            <a:r>
              <a:rPr lang="pl-PL" sz="1400" b="1" u="sng" dirty="0">
                <a:solidFill>
                  <a:srgbClr val="3E3E3D"/>
                </a:solidFill>
              </a:rPr>
              <a:t>Dopiero po akceptacji pracy w APD kierujący pracą powinien wstawić ocenę z seminarium do systemu USOS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rgbClr val="3E3E3D"/>
                </a:solidFill>
              </a:rPr>
              <a:t>Od tej daty biegnie 30-dniowy termin na obronę pracy!!!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3E3E3D"/>
                </a:solidFill>
              </a:rPr>
              <a:t>Student nie składa wydrukowanej pracy w dziekanacie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2167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promotorów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935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6096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Termin i forma obrony</a:t>
            </a: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</a:rPr>
              <a:t>Proszę zgłosić pracownikowi właściwego dziekanatu datę egzaminu (na dwa tygodnie przed jego terminem) za pośrednictwem poczty elektronicznej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u="sng" dirty="0">
                <a:effectLst/>
              </a:rPr>
              <a:t>W zgłoszeniu</a:t>
            </a:r>
            <a:r>
              <a:rPr lang="pl-PL" sz="1400" dirty="0">
                <a:effectLst/>
              </a:rPr>
              <a:t> proszę przekazać dane pozwalające na wygenerowanie protokołu egzaminu: </a:t>
            </a:r>
            <a:br>
              <a:rPr lang="pl-PL" sz="1400" dirty="0">
                <a:effectLst/>
              </a:rPr>
            </a:br>
            <a:endParaRPr lang="pl-PL" sz="1400" dirty="0">
              <a:effectLst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b="1" dirty="0"/>
              <a:t> skład komisji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b="1" dirty="0"/>
              <a:t> data egzaminu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b="1" dirty="0"/>
              <a:t> imię i nazwisko studenta oraz numer albumu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Recenzje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Kierujący pracą i recenzent powinni wgrać recenzje </a:t>
            </a:r>
            <a:r>
              <a:rPr lang="pl-PL" sz="1400" b="1" dirty="0"/>
              <a:t>najpóźniej na 3 dni </a:t>
            </a:r>
            <a:r>
              <a:rPr lang="pl-PL" sz="1400" dirty="0"/>
              <a:t>przed obroną. Kierujący pracą oraz recenzent wgrywają do systemu APD podpisaną recenzję pracy dyplomowej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dirty="0"/>
          </a:p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Protokół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Przewodniczący Komisji wypełnia podczas obrony elektroniczny protokół z egzaminu dyplomowego udostępniony w APD. Podpisy elektroniczne członków komisji zastąpione są uwierzytelnionym logowaniem do systemu APD.  </a:t>
            </a:r>
            <a:r>
              <a:rPr lang="pl-PL" sz="1400" dirty="0">
                <a:hlinkClick r:id="rId2"/>
              </a:rPr>
              <a:t>https://apd.uni.lodz.pl/static/usos/docs/Instrukcja-APD-Protok%C3%B3%C5%82-egzaminacyjny-maj-2022.pdf</a:t>
            </a:r>
            <a:endParaRPr lang="pl-PL" sz="1400" dirty="0"/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dirty="0"/>
          </a:p>
          <a:p>
            <a:pPr>
              <a:lnSpc>
                <a:spcPts val="2100"/>
              </a:lnSpc>
            </a:pPr>
            <a:endParaRPr lang="pl-PL" sz="1400" dirty="0"/>
          </a:p>
          <a:p>
            <a:pPr>
              <a:lnSpc>
                <a:spcPts val="2100"/>
              </a:lnSpc>
            </a:pPr>
            <a:endParaRPr lang="pl-PL" sz="1400" dirty="0">
              <a:solidFill>
                <a:srgbClr val="3E3E3D"/>
              </a:solidFill>
            </a:endParaRP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2167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promotorów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79521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odzież, osoba, pozujący&#10;&#10;Opis wygenerowany automatycznie">
            <a:extLst>
              <a:ext uri="{FF2B5EF4-FFF2-40B4-BE49-F238E27FC236}">
                <a16:creationId xmlns:a16="http://schemas.microsoft.com/office/drawing/2014/main" id="{32D2181C-7B4F-F263-5C9B-4204BA057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0"/>
            <a:ext cx="7848600" cy="6858000"/>
          </a:xfrm>
          <a:prstGeom prst="rect">
            <a:avLst/>
          </a:prstGeom>
        </p:spPr>
      </p:pic>
      <p:sp>
        <p:nvSpPr>
          <p:cNvPr id="38" name="Dowolny kształt: kształt 37"/>
          <p:cNvSpPr/>
          <p:nvPr/>
        </p:nvSpPr>
        <p:spPr>
          <a:xfrm>
            <a:off x="6350" y="0"/>
            <a:ext cx="6476999" cy="6858000"/>
          </a:xfrm>
          <a:custGeom>
            <a:avLst/>
            <a:gdLst>
              <a:gd name="connsiteX0" fmla="*/ 0 w 9712287"/>
              <a:gd name="connsiteY0" fmla="*/ 0 h 6858000"/>
              <a:gd name="connsiteX1" fmla="*/ 6216502 w 9712287"/>
              <a:gd name="connsiteY1" fmla="*/ 0 h 6858000"/>
              <a:gd name="connsiteX2" fmla="*/ 9712287 w 9712287"/>
              <a:gd name="connsiteY2" fmla="*/ 0 h 6858000"/>
              <a:gd name="connsiteX3" fmla="*/ 9661604 w 9712287"/>
              <a:gd name="connsiteY3" fmla="*/ 15733 h 6858000"/>
              <a:gd name="connsiteX4" fmla="*/ 9484240 w 9712287"/>
              <a:gd name="connsiteY4" fmla="*/ 283312 h 6858000"/>
              <a:gd name="connsiteX5" fmla="*/ 9484240 w 9712287"/>
              <a:gd name="connsiteY5" fmla="*/ 563312 h 6858000"/>
              <a:gd name="connsiteX6" fmla="*/ 9484241 w 9712287"/>
              <a:gd name="connsiteY6" fmla="*/ 563317 h 6858000"/>
              <a:gd name="connsiteX7" fmla="*/ 9484241 w 9712287"/>
              <a:gd name="connsiteY7" fmla="*/ 6167118 h 6858000"/>
              <a:gd name="connsiteX8" fmla="*/ 9484241 w 9712287"/>
              <a:gd name="connsiteY8" fmla="*/ 6457506 h 6858000"/>
              <a:gd name="connsiteX9" fmla="*/ 9484241 w 9712287"/>
              <a:gd name="connsiteY9" fmla="*/ 6688088 h 6858000"/>
              <a:gd name="connsiteX10" fmla="*/ 9314329 w 9712287"/>
              <a:gd name="connsiteY10" fmla="*/ 6858000 h 6858000"/>
              <a:gd name="connsiteX11" fmla="*/ 9085940 w 9712287"/>
              <a:gd name="connsiteY11" fmla="*/ 6858000 h 6858000"/>
              <a:gd name="connsiteX12" fmla="*/ 5974012 w 9712287"/>
              <a:gd name="connsiteY12" fmla="*/ 6858000 h 6858000"/>
              <a:gd name="connsiteX13" fmla="*/ 0 w 9712287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12287" h="6858000">
                <a:moveTo>
                  <a:pt x="0" y="0"/>
                </a:moveTo>
                <a:lnTo>
                  <a:pt x="6216502" y="0"/>
                </a:lnTo>
                <a:lnTo>
                  <a:pt x="9712287" y="0"/>
                </a:lnTo>
                <a:lnTo>
                  <a:pt x="9661604" y="15733"/>
                </a:lnTo>
                <a:cubicBezTo>
                  <a:pt x="9557375" y="59818"/>
                  <a:pt x="9484240" y="163025"/>
                  <a:pt x="9484240" y="283312"/>
                </a:cubicBezTo>
                <a:lnTo>
                  <a:pt x="9484240" y="563312"/>
                </a:lnTo>
                <a:lnTo>
                  <a:pt x="9484241" y="563317"/>
                </a:lnTo>
                <a:lnTo>
                  <a:pt x="9484241" y="6167118"/>
                </a:lnTo>
                <a:lnTo>
                  <a:pt x="9484241" y="6457506"/>
                </a:lnTo>
                <a:lnTo>
                  <a:pt x="9484241" y="6688088"/>
                </a:lnTo>
                <a:cubicBezTo>
                  <a:pt x="9484241" y="6781928"/>
                  <a:pt x="9408169" y="6858000"/>
                  <a:pt x="9314329" y="6858000"/>
                </a:cubicBezTo>
                <a:lnTo>
                  <a:pt x="9085940" y="6858000"/>
                </a:lnTo>
                <a:lnTo>
                  <a:pt x="5974012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682837" y="1900748"/>
            <a:ext cx="5413164" cy="19585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Instrukcja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dla studentów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088" y="329194"/>
            <a:ext cx="764192" cy="79723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37" y="5636019"/>
            <a:ext cx="2012270" cy="96648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0" y="255473"/>
            <a:ext cx="1244636" cy="134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71879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6096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Weryfikacja poprawności tytułu pracy w APD (krok 1)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Po uzyskaniu wszystkich ocen w </a:t>
            </a:r>
            <a:r>
              <a:rPr lang="pl-PL" sz="1400" dirty="0" err="1"/>
              <a:t>Usosie</a:t>
            </a:r>
            <a:r>
              <a:rPr lang="pl-PL" sz="1400"/>
              <a:t> (za wyjątkiem oceny z seminarium) BOS (Dziekanat) udostępnia studentowi możliwość wprowadzenia do APD: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/>
              <a:t>tytuł </a:t>
            </a:r>
            <a:r>
              <a:rPr lang="pl-PL" sz="1400" dirty="0"/>
              <a:t>pracy dyplomowej w języku polskim (jeżeli była ona przygotowana w innym języku niż polski)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tytuł pracy dyplomowej w języku angielskim (jeżeli była ona przygotowana w innym języku niż angielski)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streszczenie pracy w języku polskim i języku angielskim oraz w języku oryginału (jeżeli język oryginału jest inny niż język polski lub język angielski)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słowa kluczowe w języku polskim i języku angielskim oraz w języku oryginału (jeżeli język oryginału jest inny niż język polski lub język angielski)</a:t>
            </a:r>
            <a:br>
              <a:rPr lang="pl-PL" sz="1400" dirty="0"/>
            </a:br>
            <a:endParaRPr lang="pl-PL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</a:rPr>
              <a:t>Sprawdź zgodność tytułu na pracy z jej tytułem wprowadzonym do APD. Tytuły nie mogą się różnić!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Jeżeli tytuły się różnią, zgłoś ten fakt kierującemu pracą, który przekaże nowy tytuł do pracownika dziekanatu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</a:rPr>
              <a:t>Zatwierdź oświadczenie o samodzielnym napisaniu pracy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Link do instrukcji procedowania pracy w APD: </a:t>
            </a:r>
            <a:r>
              <a:rPr lang="pl-PL" sz="1400" dirty="0">
                <a:hlinkClick r:id="rId2"/>
              </a:rPr>
              <a:t>https://apd.uni.lodz.pl/static/usos/docs/APD_STUDENT_maj_2022_bez_mechanizmu.pdf</a:t>
            </a:r>
            <a:endParaRPr lang="pl-PL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1400" dirty="0"/>
          </a:p>
          <a:p>
            <a:endParaRPr lang="pl-PL" sz="1400" dirty="0"/>
          </a:p>
          <a:p>
            <a:pPr>
              <a:lnSpc>
                <a:spcPts val="2100"/>
              </a:lnSpc>
            </a:pPr>
            <a:endParaRPr lang="pl-PL" sz="1400" dirty="0">
              <a:solidFill>
                <a:srgbClr val="3E3E3D"/>
              </a:solidFill>
            </a:endParaRP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2167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studentów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18505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6096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Wgrywanie pliku z pracą (krok 2)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Wgraj wersję elektroniczną pracy dyplomowej przygotowaną w postaci jednego pliku w formacie pdf, przy czym, jeżeli praca zawiera załączniki w osobnych plikach, to wprowadź je do systemu APD w postaci spakowanej w jednym pliku archiwum wraz z pracą dyplomową (ZIP, RAR, 7Z)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</a:rPr>
              <a:t>Wgraj wypełnione i podpisane oświadczenie o wyrażeniu/niewyrażeniu zgody na udostępnienie pracy (rodzaj pliku „inny”) </a:t>
            </a:r>
            <a:br>
              <a:rPr lang="pl-PL" sz="1400" dirty="0">
                <a:effectLst/>
              </a:rPr>
            </a:br>
            <a:r>
              <a:rPr lang="pl-PL" sz="1400" dirty="0">
                <a:effectLst/>
              </a:rPr>
              <a:t>- załącznik nr 2 - plik do pobrania w zakładce </a:t>
            </a:r>
          </a:p>
          <a:p>
            <a:pPr indent="268288"/>
            <a:r>
              <a:rPr lang="pl-PL" sz="1400" dirty="0">
                <a:effectLst/>
                <a:hlinkClick r:id="rId2"/>
              </a:rPr>
              <a:t>https://www.filolog.uni.lodz.pl/strefa-studenta/sprawy-organizacyjne/formularze</a:t>
            </a:r>
            <a:endParaRPr lang="pl-PL" sz="1400" dirty="0">
              <a:effectLst/>
            </a:endParaRPr>
          </a:p>
          <a:p>
            <a:endParaRPr lang="pl-PL" sz="14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Student nie składa wersji papierowej pracy dyplomowej i oświadczeń do Biura Obsługi Studenta (Dziekanatu)</a:t>
            </a:r>
          </a:p>
          <a:p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Dopełnienie powyższych formalności powinno nastąpić na tydzień przed egzaminem dyplomowym</a:t>
            </a:r>
          </a:p>
          <a:p>
            <a:pPr>
              <a:lnSpc>
                <a:spcPts val="2100"/>
              </a:lnSpc>
            </a:pPr>
            <a:endParaRPr lang="pl-PL" sz="1400" dirty="0">
              <a:solidFill>
                <a:srgbClr val="3E3E3D"/>
              </a:solidFill>
            </a:endParaRPr>
          </a:p>
          <a:p>
            <a:pPr>
              <a:lnSpc>
                <a:spcPts val="2100"/>
              </a:lnSpc>
            </a:pPr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2167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studentów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96219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696433" y="1020608"/>
            <a:ext cx="9609617" cy="458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2100"/>
              </a:lnSpc>
            </a:pPr>
            <a:r>
              <a:rPr lang="pl-PL" sz="1400" b="1" dirty="0">
                <a:solidFill>
                  <a:srgbClr val="002060"/>
                </a:solidFill>
              </a:rPr>
              <a:t>Forma egzaminu</a:t>
            </a: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b="1" dirty="0">
              <a:solidFill>
                <a:srgbClr val="3E3E3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Egzaminy dyplomowe powinny odbywać się, co do zasady stacjonarnie. W uzasadnionych przypadkach egzamin może zostać przeprowadzony zdalnie</a:t>
            </a:r>
          </a:p>
          <a:p>
            <a:endParaRPr lang="pl-PL" sz="1400" dirty="0"/>
          </a:p>
          <a:p>
            <a:pPr lvl="1"/>
            <a:r>
              <a:rPr lang="pl-PL" sz="1400" dirty="0"/>
              <a:t>Uzasadnieniem może być:</a:t>
            </a:r>
            <a:br>
              <a:rPr lang="pl-PL" sz="1400" dirty="0"/>
            </a:br>
            <a:endParaRPr lang="pl-PL" sz="1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dirty="0"/>
              <a:t> konieczność przebywania poza Polską (dotyczy w szczególności studentów z Ukrainy, którzy pozostali w kraju)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dirty="0"/>
              <a:t> wyjątkowa sytuacja zdrowotna (w tym choroby wymagające szczególnej ostrożności epidemicznej) studenta lub prowadzącego</a:t>
            </a:r>
          </a:p>
          <a:p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Zgodę na przeprowadzenie egzaminu w trybie zdalnym dla studenta wydaje kierujący pracą dyplomową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Zgodę na przeprowadzenie egzaminu dyplomowego w trybie zdalnym dla prowadzącego wydaje Prodziekan</a:t>
            </a:r>
          </a:p>
          <a:p>
            <a:pPr>
              <a:lnSpc>
                <a:spcPts val="2100"/>
              </a:lnSpc>
            </a:pPr>
            <a:endParaRPr lang="pl-PL" sz="1400" dirty="0">
              <a:solidFill>
                <a:srgbClr val="3E3E3D"/>
              </a:solidFill>
            </a:endParaRPr>
          </a:p>
          <a:p>
            <a:pPr marL="285750"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3E3E3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0130" y="6138469"/>
            <a:ext cx="57630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pole tekstowe 7"/>
          <p:cNvSpPr txBox="1"/>
          <p:nvPr/>
        </p:nvSpPr>
        <p:spPr>
          <a:xfrm>
            <a:off x="696433" y="293742"/>
            <a:ext cx="3735573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100" b="1" dirty="0">
                <a:solidFill>
                  <a:schemeClr val="accent1">
                    <a:lumMod val="50000"/>
                  </a:schemeClr>
                </a:solidFill>
              </a:rPr>
              <a:t>Instrukcja dla studentów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06" y="387973"/>
            <a:ext cx="764192" cy="79723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6" y="5608068"/>
            <a:ext cx="2208642" cy="1060801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2" y="352648"/>
            <a:ext cx="801762" cy="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01083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3600</TotalTime>
  <Words>1110</Words>
  <Application>Microsoft Office PowerPoint</Application>
  <PresentationFormat>Panoramiczny</PresentationFormat>
  <Paragraphs>115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Sebastian</dc:creator>
  <cp:lastModifiedBy>Karolina Szczepańska</cp:lastModifiedBy>
  <cp:revision>220</cp:revision>
  <dcterms:created xsi:type="dcterms:W3CDTF">2017-01-11T10:24:22Z</dcterms:created>
  <dcterms:modified xsi:type="dcterms:W3CDTF">2024-06-03T08:59:29Z</dcterms:modified>
</cp:coreProperties>
</file>