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2"/>
    <p:sldId id="311" r:id="rId3"/>
    <p:sldId id="312" r:id="rId4"/>
    <p:sldId id="313" r:id="rId5"/>
    <p:sldId id="314" r:id="rId6"/>
    <p:sldId id="315" r:id="rId7"/>
    <p:sldId id="319" r:id="rId8"/>
    <p:sldId id="317" r:id="rId9"/>
    <p:sldId id="316" r:id="rId10"/>
    <p:sldId id="318" r:id="rId11"/>
    <p:sldId id="320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pos="483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4020" userDrawn="1">
          <p15:clr>
            <a:srgbClr val="A4A3A4"/>
          </p15:clr>
        </p15:guide>
        <p15:guide id="5" orient="horz" pos="1502" userDrawn="1">
          <p15:clr>
            <a:srgbClr val="A4A3A4"/>
          </p15:clr>
        </p15:guide>
        <p15:guide id="6" pos="5768" userDrawn="1">
          <p15:clr>
            <a:srgbClr val="A4A3A4"/>
          </p15:clr>
        </p15:guide>
        <p15:guide id="7" orient="horz" pos="222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pos="5269" userDrawn="1">
          <p15:clr>
            <a:srgbClr val="A4A3A4"/>
          </p15:clr>
        </p15:guide>
        <p15:guide id="10" pos="3840" userDrawn="1">
          <p15:clr>
            <a:srgbClr val="A4A3A4"/>
          </p15:clr>
        </p15:guide>
        <p15:guide id="11" pos="4248" userDrawn="1">
          <p15:clr>
            <a:srgbClr val="A4A3A4"/>
          </p15:clr>
        </p15:guide>
        <p15:guide id="12" orient="horz" pos="2546" userDrawn="1">
          <p15:clr>
            <a:srgbClr val="A4A3A4"/>
          </p15:clr>
        </p15:guide>
        <p15:guide id="13" pos="21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8D8"/>
    <a:srgbClr val="EB1515"/>
    <a:srgbClr val="3E3E3D"/>
    <a:srgbClr val="DB2E25"/>
    <a:srgbClr val="C42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5926" autoAdjust="0"/>
  </p:normalViewPr>
  <p:slideViewPr>
    <p:cSldViewPr snapToGrid="0">
      <p:cViewPr varScale="1">
        <p:scale>
          <a:sx n="109" d="100"/>
          <a:sy n="109" d="100"/>
        </p:scale>
        <p:origin x="630" y="108"/>
      </p:cViewPr>
      <p:guideLst>
        <p:guide orient="horz" pos="232"/>
        <p:guide pos="483"/>
        <p:guide pos="7423"/>
        <p:guide orient="horz" pos="4020"/>
        <p:guide orient="horz" pos="1502"/>
        <p:guide pos="5768"/>
        <p:guide orient="horz" pos="2228"/>
        <p:guide orient="horz" pos="913"/>
        <p:guide pos="5269"/>
        <p:guide pos="3840"/>
        <p:guide pos="4248"/>
        <p:guide orient="horz" pos="2546"/>
        <p:guide pos="21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DD6AE-8C26-4F1B-B84E-3144B6FA23F7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FA3B9-4054-4768-A287-B4E588A5EA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1147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3FAAF-CC5F-4C8F-A3AD-78F60C842C27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5303-1FE7-4C21-BBC3-43AA1027CA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713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obrazu 14"/>
          <p:cNvSpPr>
            <a:spLocks noGrp="1"/>
          </p:cNvSpPr>
          <p:nvPr>
            <p:ph type="pic" sz="quarter" idx="10" hasCustomPrompt="1"/>
          </p:nvPr>
        </p:nvSpPr>
        <p:spPr>
          <a:xfrm>
            <a:off x="8980966" y="0"/>
            <a:ext cx="3211033" cy="68580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 tutaj, </a:t>
            </a:r>
            <a:br>
              <a:rPr lang="pl-PL" dirty="0"/>
            </a:br>
            <a:r>
              <a:rPr lang="pl-PL" dirty="0"/>
              <a:t>aby wstawić zdjęcie</a:t>
            </a:r>
          </a:p>
        </p:txBody>
      </p:sp>
      <p:pic>
        <p:nvPicPr>
          <p:cNvPr id="8" name="Grafika 7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9507" y="381067"/>
            <a:ext cx="764192" cy="796033"/>
          </a:xfrm>
          <a:prstGeom prst="rect">
            <a:avLst/>
          </a:prstGeom>
        </p:spPr>
      </p:pic>
      <p:sp>
        <p:nvSpPr>
          <p:cNvPr id="9" name="Dowolny kształt: kształt 8"/>
          <p:cNvSpPr/>
          <p:nvPr userDrawn="1"/>
        </p:nvSpPr>
        <p:spPr>
          <a:xfrm>
            <a:off x="0" y="0"/>
            <a:ext cx="9386221" cy="6858000"/>
          </a:xfrm>
          <a:custGeom>
            <a:avLst/>
            <a:gdLst>
              <a:gd name="connsiteX0" fmla="*/ 0 w 9712287"/>
              <a:gd name="connsiteY0" fmla="*/ 0 h 6858000"/>
              <a:gd name="connsiteX1" fmla="*/ 6216502 w 9712287"/>
              <a:gd name="connsiteY1" fmla="*/ 0 h 6858000"/>
              <a:gd name="connsiteX2" fmla="*/ 9712287 w 9712287"/>
              <a:gd name="connsiteY2" fmla="*/ 0 h 6858000"/>
              <a:gd name="connsiteX3" fmla="*/ 9661604 w 9712287"/>
              <a:gd name="connsiteY3" fmla="*/ 15733 h 6858000"/>
              <a:gd name="connsiteX4" fmla="*/ 9484240 w 9712287"/>
              <a:gd name="connsiteY4" fmla="*/ 283312 h 6858000"/>
              <a:gd name="connsiteX5" fmla="*/ 9484240 w 9712287"/>
              <a:gd name="connsiteY5" fmla="*/ 563312 h 6858000"/>
              <a:gd name="connsiteX6" fmla="*/ 9484241 w 9712287"/>
              <a:gd name="connsiteY6" fmla="*/ 563317 h 6858000"/>
              <a:gd name="connsiteX7" fmla="*/ 9484241 w 9712287"/>
              <a:gd name="connsiteY7" fmla="*/ 6167118 h 6858000"/>
              <a:gd name="connsiteX8" fmla="*/ 9484241 w 9712287"/>
              <a:gd name="connsiteY8" fmla="*/ 6457506 h 6858000"/>
              <a:gd name="connsiteX9" fmla="*/ 9484241 w 9712287"/>
              <a:gd name="connsiteY9" fmla="*/ 6688088 h 6858000"/>
              <a:gd name="connsiteX10" fmla="*/ 9314329 w 9712287"/>
              <a:gd name="connsiteY10" fmla="*/ 6858000 h 6858000"/>
              <a:gd name="connsiteX11" fmla="*/ 9085940 w 9712287"/>
              <a:gd name="connsiteY11" fmla="*/ 6858000 h 6858000"/>
              <a:gd name="connsiteX12" fmla="*/ 5974012 w 9712287"/>
              <a:gd name="connsiteY12" fmla="*/ 6858000 h 6858000"/>
              <a:gd name="connsiteX13" fmla="*/ 0 w 9712287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712287" h="6858000">
                <a:moveTo>
                  <a:pt x="0" y="0"/>
                </a:moveTo>
                <a:lnTo>
                  <a:pt x="6216502" y="0"/>
                </a:lnTo>
                <a:lnTo>
                  <a:pt x="9712287" y="0"/>
                </a:lnTo>
                <a:lnTo>
                  <a:pt x="9661604" y="15733"/>
                </a:lnTo>
                <a:cubicBezTo>
                  <a:pt x="9557375" y="59818"/>
                  <a:pt x="9484240" y="163025"/>
                  <a:pt x="9484240" y="283312"/>
                </a:cubicBezTo>
                <a:lnTo>
                  <a:pt x="9484240" y="563312"/>
                </a:lnTo>
                <a:lnTo>
                  <a:pt x="9484241" y="563317"/>
                </a:lnTo>
                <a:lnTo>
                  <a:pt x="9484241" y="6167118"/>
                </a:lnTo>
                <a:lnTo>
                  <a:pt x="9484241" y="6457506"/>
                </a:lnTo>
                <a:lnTo>
                  <a:pt x="9484241" y="6688088"/>
                </a:lnTo>
                <a:cubicBezTo>
                  <a:pt x="9484241" y="6781928"/>
                  <a:pt x="9408169" y="6858000"/>
                  <a:pt x="9314329" y="6858000"/>
                </a:cubicBezTo>
                <a:lnTo>
                  <a:pt x="9085940" y="6858000"/>
                </a:lnTo>
                <a:lnTo>
                  <a:pt x="597401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DB2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Grafika 9"/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1550" y="5852668"/>
            <a:ext cx="1607231" cy="509161"/>
          </a:xfrm>
          <a:prstGeom prst="rect">
            <a:avLst/>
          </a:prstGeom>
        </p:spPr>
      </p:pic>
      <p:sp>
        <p:nvSpPr>
          <p:cNvPr id="11" name="pole tekstowe 10"/>
          <p:cNvSpPr txBox="1"/>
          <p:nvPr userDrawn="1"/>
        </p:nvSpPr>
        <p:spPr>
          <a:xfrm>
            <a:off x="671390" y="479383"/>
            <a:ext cx="3735573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Łódź, dn. 04.01.2017r.</a:t>
            </a:r>
          </a:p>
        </p:txBody>
      </p:sp>
      <p:sp>
        <p:nvSpPr>
          <p:cNvPr id="12" name="pole tekstowe 11"/>
          <p:cNvSpPr txBox="1"/>
          <p:nvPr userDrawn="1"/>
        </p:nvSpPr>
        <p:spPr>
          <a:xfrm>
            <a:off x="657214" y="1914209"/>
            <a:ext cx="5918791" cy="13234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3900" b="1" dirty="0">
                <a:solidFill>
                  <a:schemeClr val="bg1"/>
                </a:solidFill>
              </a:rPr>
              <a:t>Długi tytuł prezentacji </a:t>
            </a:r>
          </a:p>
          <a:p>
            <a:r>
              <a:rPr lang="pl-PL" sz="3900" b="1" dirty="0">
                <a:solidFill>
                  <a:schemeClr val="bg1"/>
                </a:solidFill>
              </a:rPr>
              <a:t>w dwóch wierszach</a:t>
            </a:r>
          </a:p>
        </p:txBody>
      </p:sp>
      <p:sp>
        <p:nvSpPr>
          <p:cNvPr id="13" name="pole tekstowe 12"/>
          <p:cNvSpPr txBox="1"/>
          <p:nvPr userDrawn="1"/>
        </p:nvSpPr>
        <p:spPr>
          <a:xfrm>
            <a:off x="678477" y="3423685"/>
            <a:ext cx="7955157" cy="880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100"/>
              </a:lnSpc>
            </a:pPr>
            <a:r>
              <a:rPr lang="pl-PL" sz="1400" dirty="0">
                <a:solidFill>
                  <a:schemeClr val="bg1"/>
                </a:solidFill>
              </a:rPr>
              <a:t>Krótkie wprowadzenie do prezentacji. Jest dostępnych wiele różnych wersji </a:t>
            </a:r>
            <a:r>
              <a:rPr lang="pl-PL" sz="1400" dirty="0" err="1">
                <a:solidFill>
                  <a:schemeClr val="bg1"/>
                </a:solidFill>
              </a:rPr>
              <a:t>Lorem</a:t>
            </a:r>
            <a:r>
              <a:rPr lang="pl-PL" sz="1400" dirty="0">
                <a:solidFill>
                  <a:schemeClr val="bg1"/>
                </a:solidFill>
              </a:rPr>
              <a:t> </a:t>
            </a:r>
            <a:r>
              <a:rPr lang="pl-PL" sz="1400" dirty="0" err="1">
                <a:solidFill>
                  <a:schemeClr val="bg1"/>
                </a:solidFill>
              </a:rPr>
              <a:t>Ipsum</a:t>
            </a:r>
            <a:r>
              <a:rPr lang="pl-PL" sz="1400" dirty="0">
                <a:solidFill>
                  <a:schemeClr val="bg1"/>
                </a:solidFill>
              </a:rPr>
              <a:t>, ale większość zmieni się pod wpływem przypadkowych słów Wielu projektantów używa </a:t>
            </a:r>
            <a:r>
              <a:rPr lang="pl-PL" sz="1400" dirty="0" err="1">
                <a:solidFill>
                  <a:schemeClr val="bg1"/>
                </a:solidFill>
              </a:rPr>
              <a:t>Lorem</a:t>
            </a:r>
            <a:r>
              <a:rPr lang="pl-PL" sz="1400" dirty="0">
                <a:solidFill>
                  <a:schemeClr val="bg1"/>
                </a:solidFill>
              </a:rPr>
              <a:t> </a:t>
            </a:r>
            <a:r>
              <a:rPr lang="pl-PL" sz="1400" dirty="0" err="1">
                <a:solidFill>
                  <a:schemeClr val="bg1"/>
                </a:solidFill>
              </a:rPr>
              <a:t>Ipsum</a:t>
            </a:r>
            <a:r>
              <a:rPr lang="pl-PL" sz="1400" dirty="0">
                <a:solidFill>
                  <a:schemeClr val="bg1"/>
                </a:solidFill>
              </a:rPr>
              <a:t> jako domyślnego modelu tekstu. </a:t>
            </a:r>
          </a:p>
        </p:txBody>
      </p:sp>
    </p:spTree>
    <p:extLst>
      <p:ext uri="{BB962C8B-B14F-4D97-AF65-F5344CB8AC3E}">
        <p14:creationId xmlns:p14="http://schemas.microsoft.com/office/powerpoint/2010/main" val="249476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696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59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06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822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6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259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53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0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734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12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14F2C-608F-45E4-8E73-2E569117B1DB}" type="datetimeFigureOut">
              <a:rPr lang="pl-PL" smtClean="0"/>
              <a:t>16.06.2021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5E22E-680B-4CA0-BCFB-7AB2B165D3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248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287383" y="748938"/>
            <a:ext cx="10733886" cy="50422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200" b="1" dirty="0"/>
              <a:t>SYSTEM KANCELARYJNY BEZDZIENNIKOWY – ZASADY DZIAŁANIA ORAZ UŻYTKOWANIA</a:t>
            </a: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383" y="6138469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235132" y="210370"/>
            <a:ext cx="4144623" cy="3087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CAA912B-9C32-4CBB-B29F-17734E88E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325546"/>
              </p:ext>
            </p:extLst>
          </p:nvPr>
        </p:nvGraphicFramePr>
        <p:xfrm>
          <a:off x="1515291" y="1249681"/>
          <a:ext cx="9088541" cy="4541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720">
                  <a:extLst>
                    <a:ext uri="{9D8B030D-6E8A-4147-A177-3AD203B41FA5}">
                      <a16:colId xmlns:a16="http://schemas.microsoft.com/office/drawing/2014/main" val="2551462000"/>
                    </a:ext>
                  </a:extLst>
                </a:gridCol>
                <a:gridCol w="5415896">
                  <a:extLst>
                    <a:ext uri="{9D8B030D-6E8A-4147-A177-3AD203B41FA5}">
                      <a16:colId xmlns:a16="http://schemas.microsoft.com/office/drawing/2014/main" val="836545494"/>
                    </a:ext>
                  </a:extLst>
                </a:gridCol>
                <a:gridCol w="3278925">
                  <a:extLst>
                    <a:ext uri="{9D8B030D-6E8A-4147-A177-3AD203B41FA5}">
                      <a16:colId xmlns:a16="http://schemas.microsoft.com/office/drawing/2014/main" val="1859554687"/>
                    </a:ext>
                  </a:extLst>
                </a:gridCol>
              </a:tblGrid>
              <a:tr h="371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bg1"/>
                          </a:solidFill>
                          <a:effectLst/>
                        </a:rPr>
                        <a:t>LP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rgbClr val="EB151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bg1"/>
                          </a:solidFill>
                          <a:effectLst/>
                        </a:rPr>
                        <a:t>KLUCZOWE OBSZARY MERYTORYCZNE SZKOLENIA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rgbClr val="EB151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chemeClr val="bg1"/>
                          </a:solidFill>
                          <a:effectLst/>
                        </a:rPr>
                        <a:t>UMIEJĘTNOŚCI UCZESTNIKÓW 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rgbClr val="EB151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17744"/>
                  </a:ext>
                </a:extLst>
              </a:tr>
              <a:tr h="9518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rgbClr val="EB151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Normatywy kancelaryjne na UŁ: Instrukcja kancelaryjna, Jednolity Rzeczowy Wykaz Akt, Instrukcja archiwalna.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Praktyczne zastosowanie  akt prawnych dotyczących obiegu dokumentów w jednostce.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00888"/>
                  </a:ext>
                </a:extLst>
              </a:tr>
              <a:tr h="5677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rgbClr val="EB151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>
                          <a:effectLst/>
                        </a:rPr>
                        <a:t>Bezdziennikowy</a:t>
                      </a:r>
                      <a:r>
                        <a:rPr lang="pl-PL" sz="1600" dirty="0">
                          <a:effectLst/>
                        </a:rPr>
                        <a:t> i dziennikowy system kancelaryjny.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Poznanie systemów kancelaryjnych – ich wad i zalet.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021724"/>
                  </a:ext>
                </a:extLst>
              </a:tr>
              <a:tr h="11343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3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rgbClr val="EB151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Tworzenie akt spraw i zakładanie teczek w systemie tradycyjnym i w systemie Elektronicznego Zarządzania Dokumentacją.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Praktyczne zakładanie spraw i teczek w systemie </a:t>
                      </a:r>
                      <a:r>
                        <a:rPr lang="pl-PL" sz="1600" dirty="0" err="1">
                          <a:effectLst/>
                        </a:rPr>
                        <a:t>bezdziennikowym</a:t>
                      </a:r>
                      <a:r>
                        <a:rPr lang="pl-PL" sz="1600" dirty="0">
                          <a:effectLst/>
                        </a:rPr>
                        <a:t> tradycyjnym, i w systemie EZD.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9827"/>
                  </a:ext>
                </a:extLst>
              </a:tr>
              <a:tr h="15156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4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rgbClr val="EB151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effectLst/>
                        </a:rPr>
                        <a:t>Warsztaty praktycznego korzystania z jednolitego rzeczowego wykazu akt na przykładzie własnej jednostki organizacyjnej na UŁ, nadawanie znaku sprawie w oparciu o nową instrukcję kancelaryjną.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Poznanie systemu klasyfikującego i kwalifikującego akta, oraz wykorzystanie go do nadawania znaku spraw dokumentom we własnej jednostce organizacyjnej.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89" marR="64189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086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997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696433" y="661499"/>
            <a:ext cx="10131988" cy="53371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000" b="1" dirty="0"/>
              <a:t>4. Spis spraw.</a:t>
            </a:r>
          </a:p>
          <a:p>
            <a:endParaRPr lang="pl-PL" sz="2000" b="1" dirty="0"/>
          </a:p>
          <a:p>
            <a:pPr algn="ctr"/>
            <a:r>
              <a:rPr lang="pl-PL" sz="2000" b="1" dirty="0"/>
              <a:t>Załącznik nr 2.</a:t>
            </a:r>
          </a:p>
          <a:p>
            <a:endParaRPr lang="pl-PL" sz="2000" b="1" dirty="0"/>
          </a:p>
          <a:p>
            <a:r>
              <a:rPr lang="pl-PL" sz="2000" b="1" dirty="0"/>
              <a:t>5. Opis teczki.</a:t>
            </a:r>
          </a:p>
          <a:p>
            <a:endParaRPr lang="pl-PL" sz="2000" b="1" dirty="0"/>
          </a:p>
          <a:p>
            <a:pPr algn="ctr"/>
            <a:r>
              <a:rPr lang="pl-PL" sz="2000" b="1" dirty="0"/>
              <a:t>Załącznik nr 3.</a:t>
            </a:r>
          </a:p>
          <a:p>
            <a:pPr algn="ctr"/>
            <a:endParaRPr lang="pl-PL" sz="2000" b="1" dirty="0"/>
          </a:p>
          <a:p>
            <a:r>
              <a:rPr lang="pl-PL" sz="2000" b="1" dirty="0"/>
              <a:t>6. Spis zdawczo-odbiorczy akt.</a:t>
            </a:r>
          </a:p>
          <a:p>
            <a:endParaRPr lang="pl-PL" sz="2000" b="1" dirty="0"/>
          </a:p>
          <a:p>
            <a:pPr algn="ctr"/>
            <a:r>
              <a:rPr lang="pl-PL" sz="2000" b="1" dirty="0"/>
              <a:t>Załącznik nr 4.</a:t>
            </a:r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r>
              <a:rPr lang="pl-PL" sz="2000" b="1" dirty="0"/>
              <a:t>7. Spis dokumentacji niearchiwalnej.</a:t>
            </a:r>
          </a:p>
          <a:p>
            <a:pPr algn="ctr"/>
            <a:r>
              <a:rPr lang="pl-PL" sz="2000" b="1" dirty="0"/>
              <a:t>Załącznik </a:t>
            </a:r>
            <a:r>
              <a:rPr lang="pl-PL" sz="2000" b="1"/>
              <a:t>nr 5.</a:t>
            </a:r>
            <a:endParaRPr lang="pl-PL" sz="2000" b="1" dirty="0"/>
          </a:p>
          <a:p>
            <a:endParaRPr lang="pl-PL" sz="2000" b="1" dirty="0"/>
          </a:p>
          <a:p>
            <a:endParaRPr lang="pl-PL" sz="2000" b="1" dirty="0"/>
          </a:p>
          <a:p>
            <a:endParaRPr lang="pl-PL" sz="2000" b="1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4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696433" y="661499"/>
            <a:ext cx="10131988" cy="55420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900"/>
              </a:lnSpc>
              <a:spcAft>
                <a:spcPts val="2400"/>
              </a:spcAft>
            </a:pPr>
            <a:r>
              <a:rPr lang="pl-PL" sz="2000" b="1" dirty="0">
                <a:solidFill>
                  <a:srgbClr val="3E3E3D"/>
                </a:solidFill>
              </a:rPr>
              <a:t>8. Rejestracja pism i zakładanie spraw w EZD.</a:t>
            </a:r>
          </a:p>
          <a:p>
            <a:pPr>
              <a:lnSpc>
                <a:spcPts val="2900"/>
              </a:lnSpc>
              <a:spcAft>
                <a:spcPts val="2400"/>
              </a:spcAft>
            </a:pPr>
            <a:r>
              <a:rPr lang="pl-PL" sz="2000" b="1" dirty="0">
                <a:solidFill>
                  <a:srgbClr val="3E3E3D"/>
                </a:solidFill>
              </a:rPr>
              <a:t>9. </a:t>
            </a:r>
            <a:r>
              <a:rPr lang="pl-PL" sz="2000" b="1" dirty="0"/>
              <a:t>Na UŁ w wersji elektronicznej mogą być prowadzone dokumenty klas:</a:t>
            </a: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0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0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0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0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0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r>
              <a:rPr lang="pl-PL" sz="2000" b="1" dirty="0">
                <a:solidFill>
                  <a:srgbClr val="3E3E3D"/>
                </a:solidFill>
              </a:rPr>
              <a:t>9. Podsumowanie</a:t>
            </a:r>
          </a:p>
          <a:p>
            <a:pPr algn="r">
              <a:lnSpc>
                <a:spcPts val="2900"/>
              </a:lnSpc>
              <a:spcAft>
                <a:spcPts val="2400"/>
              </a:spcAft>
            </a:pPr>
            <a:r>
              <a:rPr lang="pl-PL" sz="2000" b="1" i="1" dirty="0">
                <a:solidFill>
                  <a:srgbClr val="3E3E3D"/>
                </a:solidFill>
              </a:rPr>
              <a:t>Dariusz Klemantowicz, Archiwum i Muzeum UŁ</a:t>
            </a: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276F72C-4F9E-41A7-A58F-19B87C1C6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106109"/>
              </p:ext>
            </p:extLst>
          </p:nvPr>
        </p:nvGraphicFramePr>
        <p:xfrm>
          <a:off x="2392456" y="1804990"/>
          <a:ext cx="6743699" cy="3516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160">
                  <a:extLst>
                    <a:ext uri="{9D8B030D-6E8A-4147-A177-3AD203B41FA5}">
                      <a16:colId xmlns:a16="http://schemas.microsoft.com/office/drawing/2014/main" val="4097187742"/>
                    </a:ext>
                  </a:extLst>
                </a:gridCol>
                <a:gridCol w="504303">
                  <a:extLst>
                    <a:ext uri="{9D8B030D-6E8A-4147-A177-3AD203B41FA5}">
                      <a16:colId xmlns:a16="http://schemas.microsoft.com/office/drawing/2014/main" val="915342767"/>
                    </a:ext>
                  </a:extLst>
                </a:gridCol>
                <a:gridCol w="2978371">
                  <a:extLst>
                    <a:ext uri="{9D8B030D-6E8A-4147-A177-3AD203B41FA5}">
                      <a16:colId xmlns:a16="http://schemas.microsoft.com/office/drawing/2014/main" val="1628932483"/>
                    </a:ext>
                  </a:extLst>
                </a:gridCol>
                <a:gridCol w="772723">
                  <a:extLst>
                    <a:ext uri="{9D8B030D-6E8A-4147-A177-3AD203B41FA5}">
                      <a16:colId xmlns:a16="http://schemas.microsoft.com/office/drawing/2014/main" val="2903354147"/>
                    </a:ext>
                  </a:extLst>
                </a:gridCol>
                <a:gridCol w="2114142">
                  <a:extLst>
                    <a:ext uri="{9D8B030D-6E8A-4147-A177-3AD203B41FA5}">
                      <a16:colId xmlns:a16="http://schemas.microsoft.com/office/drawing/2014/main" val="2882225311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0141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</a:rPr>
                        <a:t>Udostępnianie informacji publicznej 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</a:rPr>
                        <a:t>B10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2009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050 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Wyjaśnienia, interpretacje, opinie oraz akty prawne dotyczące skarg, wniosków, petycji, postulatów, inicjatyw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BE10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864413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051 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Skargi i wnioski załatwione bezpośrednio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A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301583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052 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Skargi i wnioski przekazane do załatwienia według właściwości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B5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62611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053 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Analiza skarg i wniosków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A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671317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054 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Petycje, postulaty i inicjatywy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A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54266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</a:rPr>
                        <a:t>055 </a:t>
                      </a:r>
                      <a:endParaRPr lang="pl-PL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925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Sprawy pozostawione bez rozpatrzenia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830" indent="6350" algn="ctr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B5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6350" algn="l">
                        <a:lnSpc>
                          <a:spcPct val="105000"/>
                        </a:lnSpc>
                        <a:spcAft>
                          <a:spcPts val="55"/>
                        </a:spcAft>
                      </a:pPr>
                      <a:r>
                        <a:rPr lang="pl-PL" sz="1400" b="0" dirty="0">
                          <a:effectLst/>
                        </a:rPr>
                        <a:t>dotyczy skarg, wniosków, petycji, postulatów, próśb i listów niezawierających imienia i nazwiska, nazwy oraz adresu wnoszącego </a:t>
                      </a:r>
                      <a:endParaRPr lang="pl-PL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313525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ECC6B84D-7383-42DA-A39A-5063F6A54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374" y="20828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77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781550" y="939989"/>
            <a:ext cx="10624387" cy="48593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800" b="1" dirty="0"/>
              <a:t>Systemy kancelaryjne</a:t>
            </a:r>
          </a:p>
          <a:p>
            <a:endParaRPr lang="pl-PL" sz="2000" b="1" dirty="0"/>
          </a:p>
          <a:p>
            <a:r>
              <a:rPr lang="pl-PL" sz="2000" b="1" dirty="0"/>
              <a:t>W Polsce występują trzy systemy kancelaryjne: dziennikowy, </a:t>
            </a:r>
            <a:r>
              <a:rPr lang="pl-PL" sz="2000" b="1" dirty="0" err="1"/>
              <a:t>bezdziennikowy</a:t>
            </a:r>
            <a:r>
              <a:rPr lang="pl-PL" sz="2000" b="1" dirty="0"/>
              <a:t> i mieszany.</a:t>
            </a:r>
          </a:p>
          <a:p>
            <a:endParaRPr lang="pl-PL" sz="2000" b="1" dirty="0"/>
          </a:p>
          <a:p>
            <a:pPr marL="457200" indent="-457200">
              <a:buAutoNum type="arabicPeriod"/>
            </a:pPr>
            <a:r>
              <a:rPr lang="pl-PL" sz="2000" b="1" dirty="0"/>
              <a:t>System kancelaryjny dziennikowy należy do najczęściej występujących.</a:t>
            </a:r>
          </a:p>
          <a:p>
            <a:r>
              <a:rPr lang="pl-PL" sz="2000" b="1" dirty="0"/>
              <a:t>        Rejestruje się w nim pojedyncze pisma zarówno przychodzący jak i wychodzące w                         </a:t>
            </a:r>
          </a:p>
          <a:p>
            <a:r>
              <a:rPr lang="pl-PL" sz="2000" b="1" dirty="0"/>
              <a:t>        dzienniku podawczym lub korespondencyjnym. Często jest stosowany oddzielnie dziennik  </a:t>
            </a:r>
          </a:p>
          <a:p>
            <a:r>
              <a:rPr lang="pl-PL" sz="2000" b="1" dirty="0"/>
              <a:t>        korespondencji przychodzącej i wychodzącej oraz kilku dzienników, w których ewidencjonuje    </a:t>
            </a:r>
          </a:p>
          <a:p>
            <a:r>
              <a:rPr lang="pl-PL" sz="2000" b="1" dirty="0"/>
              <a:t>        się korespondencję ze względu na jej rodzaj. </a:t>
            </a:r>
          </a:p>
          <a:p>
            <a:r>
              <a:rPr lang="pl-PL" sz="2000" b="1" dirty="0"/>
              <a:t>        W systemie dziennikowym numer pisma składa się z kolejnego numeru, pod którym zostało</a:t>
            </a:r>
          </a:p>
          <a:p>
            <a:r>
              <a:rPr lang="pl-PL" sz="2000" b="1" dirty="0"/>
              <a:t>        ono zarejestrowane w danym roku kalendarzowym oraz dwóch ostatnich cyfr bieżącego roku.</a:t>
            </a:r>
          </a:p>
          <a:p>
            <a:r>
              <a:rPr lang="pl-PL" sz="2000" b="1" dirty="0"/>
              <a:t>        Stanowi on znak pisma, która jest wpisywana w pieczątkę wpływu. System wymaga</a:t>
            </a:r>
          </a:p>
          <a:p>
            <a:r>
              <a:rPr lang="pl-PL" sz="2000" b="1" dirty="0"/>
              <a:t>        potwierdzenia przekazywanej korespondencji. Dokumenty są przeważnie wkładane</a:t>
            </a:r>
          </a:p>
          <a:p>
            <a:r>
              <a:rPr lang="pl-PL" sz="2000" b="1" dirty="0"/>
              <a:t>        chronologicznie do teczek.</a:t>
            </a:r>
            <a:endParaRPr lang="pl-PL" sz="2000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1550" y="5852668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406539" y="661499"/>
            <a:ext cx="11592956" cy="54301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800" b="1" dirty="0"/>
              <a:t>Systemy kancelaryjne</a:t>
            </a:r>
          </a:p>
          <a:p>
            <a:endParaRPr lang="pl-PL" sz="2000" b="1" dirty="0"/>
          </a:p>
          <a:p>
            <a:pPr marL="457200" indent="-457200">
              <a:buAutoNum type="arabicPeriod" startAt="2"/>
            </a:pPr>
            <a:r>
              <a:rPr lang="pl-PL" sz="2000" b="1" dirty="0"/>
              <a:t>System kancelaryjny </a:t>
            </a:r>
            <a:r>
              <a:rPr lang="pl-PL" sz="2000" b="1" dirty="0" err="1"/>
              <a:t>bezdziennikowy</a:t>
            </a:r>
            <a:r>
              <a:rPr lang="pl-PL" sz="2000" b="1" dirty="0"/>
              <a:t> obowiązuje w instytucjach państwowych, administracji rządowej i samorządowej oraz w stowarzyszeniach.</a:t>
            </a:r>
          </a:p>
          <a:p>
            <a:r>
              <a:rPr lang="pl-PL" sz="2000" b="1" dirty="0"/>
              <a:t>        W systemie rejestruje się daną sprawę w spisie spraw na podstawie pierwszego pisma.</a:t>
            </a:r>
          </a:p>
          <a:p>
            <a:r>
              <a:rPr lang="pl-PL" sz="2000" b="1" dirty="0"/>
              <a:t>        Natomiast pozostałe pisma w jej obrębie nie podlegają rejestracji, tylko układa się je</a:t>
            </a:r>
          </a:p>
          <a:p>
            <a:r>
              <a:rPr lang="pl-PL" sz="2000" b="1" dirty="0"/>
              <a:t>        chronologicznie.</a:t>
            </a:r>
          </a:p>
          <a:p>
            <a:r>
              <a:rPr lang="pl-PL" sz="2000" b="1" dirty="0"/>
              <a:t>        System opiera się na jednolitym rzeczowym wykazie akt, który stanowi wykaz haseł rzeczowych</a:t>
            </a:r>
          </a:p>
          <a:p>
            <a:r>
              <a:rPr lang="pl-PL" sz="2000" b="1" dirty="0"/>
              <a:t>        oznaczonych symbolami klasyfikacyjnymi i kwalifikacją archiwalną akt. Opiera się na systemie</a:t>
            </a:r>
          </a:p>
          <a:p>
            <a:r>
              <a:rPr lang="pl-PL" sz="2000" b="1" dirty="0"/>
              <a:t>        klasyfikacji dziesiętnej. Na tej podstawie nadaje się pismom znaki, a także porządkuje</a:t>
            </a:r>
          </a:p>
          <a:p>
            <a:r>
              <a:rPr lang="pl-PL" sz="2000" b="1" dirty="0"/>
              <a:t>        dokumenty w teczkach.</a:t>
            </a:r>
          </a:p>
          <a:p>
            <a:r>
              <a:rPr lang="pl-PL" sz="2000" b="1" dirty="0"/>
              <a:t>        Przykładowy wzór znaku sprawy: 3502000000.742.1.2010, gdzie oznaczenie 3502000000 oznacza skrót</a:t>
            </a:r>
          </a:p>
          <a:p>
            <a:r>
              <a:rPr lang="pl-PL" sz="2000" b="1" dirty="0"/>
              <a:t>       nazwy jednostki organizacyjnej UŁ, liczba 742 stanowi numer z rzeczowego wykazu akt, liczba 1 oznacza</a:t>
            </a:r>
          </a:p>
          <a:p>
            <a:r>
              <a:rPr lang="pl-PL" sz="2000" b="1" dirty="0"/>
              <a:t>        numer sprawy w obrębie danej kategorii spraw, a ostatnia data - bieżący rok, w którym spawa została</a:t>
            </a:r>
          </a:p>
          <a:p>
            <a:r>
              <a:rPr lang="pl-PL" sz="2000" b="1" dirty="0"/>
              <a:t>        wszczęta.</a:t>
            </a:r>
          </a:p>
          <a:p>
            <a:pPr marL="457200" indent="-457200">
              <a:buAutoNum type="arabicPeriod" startAt="3"/>
            </a:pPr>
            <a:r>
              <a:rPr lang="pl-PL" sz="2000" b="1" dirty="0"/>
              <a:t>System kancelaryjny mieszany polega na równoczesnym prowadzeniu dziennika podawczego i spisu</a:t>
            </a:r>
          </a:p>
          <a:p>
            <a:r>
              <a:rPr lang="pl-PL" sz="2000" b="1" dirty="0"/>
              <a:t>        spraw. Podwójna rejestracja (dwa znaki sprawy) ma zwiększyć skuteczność metod obiegu dokumentów.</a:t>
            </a:r>
            <a:endParaRPr lang="pl-PL" sz="2000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1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406539" y="661499"/>
            <a:ext cx="11592956" cy="53839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800" b="1" dirty="0"/>
              <a:t>Systemy kancelaryjne</a:t>
            </a:r>
          </a:p>
          <a:p>
            <a:endParaRPr lang="pl-PL" sz="2000" b="1" dirty="0"/>
          </a:p>
          <a:p>
            <a:endParaRPr lang="pl-PL" sz="2000" b="1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r>
              <a:rPr lang="pl-PL" sz="1400" b="1" dirty="0">
                <a:solidFill>
                  <a:srgbClr val="3E3E3D"/>
                </a:solidFill>
              </a:rPr>
              <a:t>                                     </a:t>
            </a: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CF9987A-D87F-49E8-B794-A122A7237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55122"/>
              </p:ext>
            </p:extLst>
          </p:nvPr>
        </p:nvGraphicFramePr>
        <p:xfrm>
          <a:off x="1521069" y="1301263"/>
          <a:ext cx="8255171" cy="4167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245">
                  <a:extLst>
                    <a:ext uri="{9D8B030D-6E8A-4147-A177-3AD203B41FA5}">
                      <a16:colId xmlns:a16="http://schemas.microsoft.com/office/drawing/2014/main" val="1860441068"/>
                    </a:ext>
                  </a:extLst>
                </a:gridCol>
                <a:gridCol w="3816380">
                  <a:extLst>
                    <a:ext uri="{9D8B030D-6E8A-4147-A177-3AD203B41FA5}">
                      <a16:colId xmlns:a16="http://schemas.microsoft.com/office/drawing/2014/main" val="3596132040"/>
                    </a:ext>
                  </a:extLst>
                </a:gridCol>
                <a:gridCol w="3734546">
                  <a:extLst>
                    <a:ext uri="{9D8B030D-6E8A-4147-A177-3AD203B41FA5}">
                      <a16:colId xmlns:a16="http://schemas.microsoft.com/office/drawing/2014/main" val="2225313886"/>
                    </a:ext>
                  </a:extLst>
                </a:gridCol>
              </a:tblGrid>
              <a:tr h="287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System </a:t>
                      </a:r>
                      <a:r>
                        <a:rPr lang="pl-PL" sz="1400" dirty="0" err="1">
                          <a:effectLst/>
                        </a:rPr>
                        <a:t>bezdziennikowy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System dziennikowy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37159"/>
                  </a:ext>
                </a:extLst>
              </a:tr>
              <a:tr h="1789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Wady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Konieczność opracowania i stosowania jednolitego rzeczowego wykazu akt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Konieczność zakładania i prowadzenia teczek spraw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Dla niektórych pracowników może być dość trudny w stosowaniu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Korespondencja jest przekazywana za pokwitowaniem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System jest pracochłonny i czasochłonny, ponieważ każde pismo przychodzące i wychodzące trzeba zarejestrować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Trudności w znalezieniu dokumentów i odtworzeniu sprawy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357002"/>
                  </a:ext>
                </a:extLst>
              </a:tr>
              <a:tr h="2090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Zalety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Posiada jasny i spójny kod przechowywania dokumentów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Można bardzo szybko odnaleźć dokumenty danej sprawy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Można szybko odtworzyć przebieg każdej sprawy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Obieg pisma jest szybszy niż w systemie dziennikowym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Możliwość kontroli pojedynczego pisma w każdej fazie załatwiania sprawy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Jest o wiele prostszy w użytkowaniu niż system </a:t>
                      </a:r>
                      <a:r>
                        <a:rPr lang="pl-PL" sz="1400" dirty="0" err="1">
                          <a:effectLst/>
                        </a:rPr>
                        <a:t>bezdziennikowy</a:t>
                      </a:r>
                      <a:endParaRPr lang="pl-PL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Nie wymaga zakładania i prowadzenia teczek spraw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pl-PL" sz="1400" dirty="0">
                          <a:effectLst/>
                        </a:rPr>
                        <a:t>Dokumenty w teczkach układane są chronologicznie, niezależnie od typu sprawy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733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35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696433" y="661499"/>
            <a:ext cx="10206698" cy="53371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pl-PL" sz="2000" b="1" cap="all" dirty="0"/>
          </a:p>
          <a:p>
            <a:r>
              <a:rPr lang="pl-PL" sz="2000" b="1" dirty="0"/>
              <a:t>1. Teoria a praktyka.</a:t>
            </a:r>
          </a:p>
          <a:p>
            <a:pPr algn="ctr"/>
            <a:endParaRPr lang="pl-PL" sz="2000" b="1" cap="all" dirty="0"/>
          </a:p>
          <a:p>
            <a:r>
              <a:rPr lang="pl-PL" sz="2000" b="1" dirty="0"/>
              <a:t>W UŁ</a:t>
            </a:r>
            <a:r>
              <a:rPr lang="pl-PL" sz="2000" b="1" i="1" dirty="0"/>
              <a:t> </a:t>
            </a:r>
            <a:r>
              <a:rPr lang="pl-PL" sz="2000" b="1" dirty="0"/>
              <a:t>obowiązuje </a:t>
            </a:r>
            <a:r>
              <a:rPr lang="pl-PL" sz="2000" b="1" dirty="0" err="1"/>
              <a:t>bezdziennikowy</a:t>
            </a:r>
            <a:r>
              <a:rPr lang="pl-PL" sz="2000" b="1" dirty="0"/>
              <a:t> system kancelaryjny, oparty na wykazie akt (</a:t>
            </a:r>
            <a:r>
              <a:rPr lang="pl-PL" sz="2000" b="1" cap="all" dirty="0"/>
              <a:t>§ 5 – 2021).</a:t>
            </a:r>
            <a:endParaRPr lang="pl-PL" sz="2000" b="1" dirty="0"/>
          </a:p>
          <a:p>
            <a:endParaRPr lang="pl-PL" sz="2000" b="1" dirty="0"/>
          </a:p>
          <a:p>
            <a:pPr marL="342900" indent="-342900">
              <a:buFontTx/>
              <a:buChar char="-"/>
            </a:pPr>
            <a:r>
              <a:rPr lang="pl-PL" sz="2000" b="1" dirty="0"/>
              <a:t>Instrukcja kancelaryjna i instrukcja o organizacji i zakresie działania Archiwum Uniwersytetu Łódzkiego (zarządzenie nr 48 Rektora UŁ z dnia 3.07.1989 r.).</a:t>
            </a:r>
          </a:p>
          <a:p>
            <a:r>
              <a:rPr lang="pl-PL" sz="2000" b="1" dirty="0"/>
              <a:t> </a:t>
            </a:r>
          </a:p>
          <a:p>
            <a:pPr marL="342900" indent="-342900">
              <a:buFontTx/>
              <a:buChar char="-"/>
            </a:pPr>
            <a:r>
              <a:rPr lang="pl-PL" sz="2000" b="1" dirty="0"/>
              <a:t>Instrukcja kancelaryjna i archiwalna oraz jednolity rzeczowy wykaz akt Uniwersytetu</a:t>
            </a:r>
          </a:p>
          <a:p>
            <a:r>
              <a:rPr lang="pl-PL" sz="2000" b="1" dirty="0"/>
              <a:t>      Łódzkiego (zarządzenie nr 76 Rektora UŁ z dnia 25.05.2011, ze zmianami - zarządzenie nr 36</a:t>
            </a:r>
          </a:p>
          <a:p>
            <a:r>
              <a:rPr lang="pl-PL" sz="2000" b="1" dirty="0"/>
              <a:t>      z dnia 19.12.2016 r.).</a:t>
            </a:r>
          </a:p>
          <a:p>
            <a:r>
              <a:rPr lang="pl-PL" sz="2000" b="1" dirty="0"/>
              <a:t> </a:t>
            </a:r>
          </a:p>
          <a:p>
            <a:pPr marL="342900" indent="-342900">
              <a:buFontTx/>
              <a:buChar char="-"/>
            </a:pPr>
            <a:r>
              <a:rPr lang="pl-PL" sz="2000" b="1" dirty="0"/>
              <a:t>Instrukcja Kancelaryjna Uniwersytetu Łódzkiego (Zarządzenie Rektora UŁ z 2021 r.).</a:t>
            </a:r>
          </a:p>
          <a:p>
            <a:pPr marL="342900" indent="-342900">
              <a:buFontTx/>
              <a:buChar char="-"/>
            </a:pPr>
            <a:r>
              <a:rPr lang="pl-PL" sz="2000" b="1" dirty="0"/>
              <a:t>Jednolity Rzeczowy Wykaz Akt Uniwersytetu Łódzkiego (Zarządzenie Rektora UŁ z 2021 r.).</a:t>
            </a:r>
          </a:p>
          <a:p>
            <a:pPr marL="342900" indent="-342900">
              <a:buFontTx/>
              <a:buChar char="-"/>
            </a:pPr>
            <a:r>
              <a:rPr lang="pl-PL" sz="2000" b="1" dirty="0"/>
              <a:t>Instrukcja Archiwalna Uniwersytetu Łódzkiego (Zarządzenie Rektora UŁ z 2021 r.).</a:t>
            </a:r>
          </a:p>
          <a:p>
            <a:endParaRPr lang="pl-PL" sz="2000" b="1" dirty="0"/>
          </a:p>
          <a:p>
            <a:endParaRPr lang="pl-PL" sz="2000" b="1" dirty="0"/>
          </a:p>
          <a:p>
            <a:endParaRPr lang="pl-PL" sz="2000" b="1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47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696433" y="661499"/>
            <a:ext cx="10131988" cy="53371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000" b="1" dirty="0"/>
              <a:t>1. Teoria a praktyka.</a:t>
            </a:r>
          </a:p>
          <a:p>
            <a:r>
              <a:rPr lang="pl-PL" sz="2000" b="1" dirty="0"/>
              <a:t> </a:t>
            </a:r>
          </a:p>
          <a:p>
            <a:r>
              <a:rPr lang="pl-PL" sz="2000" b="1" dirty="0"/>
              <a:t>Kontrole zewnętrzne</a:t>
            </a:r>
          </a:p>
          <a:p>
            <a:endParaRPr lang="pl-PL" sz="2000" b="1" dirty="0"/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Kontrole zewnętrzne przeprowadzone przez Archiwum Państwowe w Łodzi w roku 2016 i 2019, wykazały stosowanie w Uniwersytecie (poza Archiwum Uniwersytetu Łódzkiego) kancelaryjnego systemu dziennikowego zamiast – obowiązującego systemu kancelaryjnego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bezdziennikowego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Pracownicy Uniwersytetu uczestniczący w procesie wytwarzania dokumentacji powinni postępować zgodnie z zasadami określonymi w instrukcji kancelaryjnej. Zawarte w niej przepisy dokładnie mówią o zakładaniu akt spraw i teczek aktowych w systemie kancelaryjnym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bezdziennikowym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Wynika z nich również wymagany sposób opisu teczek i porządkowania dokumentacji.</a:t>
            </a:r>
          </a:p>
          <a:p>
            <a:endParaRPr lang="pl-PL" sz="2000" b="1" dirty="0"/>
          </a:p>
          <a:p>
            <a:endParaRPr lang="pl-PL" sz="2000" b="1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1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474785" y="661499"/>
            <a:ext cx="10353636" cy="53371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000" b="1" dirty="0"/>
              <a:t>1. Teoria a praktyka.</a:t>
            </a:r>
          </a:p>
          <a:p>
            <a:r>
              <a:rPr lang="pl-PL" sz="2000" b="1" dirty="0"/>
              <a:t> </a:t>
            </a:r>
          </a:p>
          <a:p>
            <a:r>
              <a:rPr lang="pl-PL" sz="2000" b="1" dirty="0"/>
              <a:t>Kontrole wewnętrzne</a:t>
            </a: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trakcie audytu (2020 r.) ustalono, że jednostki organizacyjne UŁ nie stosują się do zasady określonej w […] Instrukcji kancelaryjnej (system kancelaryjny, znakowanie pism i rejestracja spraw) stanowiącym, iż w jednostkach organizacyjnych UŁ obowiązuje system kancelaryjny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bezdziennikowy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oparty na jednolitym rzeczowym wykazie akt UŁ. [Zgodnie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Instrukcją]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dzienniki korespondencyjne w poszczególnych jednostkach organizacyjnych UŁ prowadzone są dla kontroli obiegu pism, jako pomocniczy środek ewidencyjny a nie jedyny środek służący do rejestracji pism. [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Jedyną zbadan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ą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jednostką, która stosuje system kancelaryjny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bezdziennikowy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jest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Archiwum UŁ.</a:t>
            </a:r>
            <a:endParaRPr lang="pl-PL" sz="2000" b="1" dirty="0"/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Dzienniki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prowadzone są w sekretariatach administracji centralnej oraz w wielu komórkach organizacyjnych UŁ zgodnie z uznaniem kierownika jednostki. </a:t>
            </a:r>
            <a:endParaRPr lang="pl-PL" sz="2000" b="1" dirty="0"/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pl-PL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bezdziennikowy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zgodnie z [Instrukcją] obowiązuje we wszystkich jednostkach organizacyjnych UŁ.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systemie </a:t>
            </a:r>
            <a:r>
              <a:rPr lang="pl-PL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bezdziennikowym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referent powinien dokonywać właściwej rejestracji spraw (nie poszczególnych pism dotyczących tej samej sprawy) w spisach spraw, stosując w tym celu symbole klasyfikacyjne określone w rzeczowym wykazie akt […]. Zgodnie z Instrukcją […] system ten nie wyklucza stosowania dzienników korespondencyjnych oraz innych pomocy ewidencyjnych, które służą jedynie do kontroli obiegu akt, nie mając wpływu na rzeczowe kompletowanie akt spraw w teczkach zakładanych zgodnie z wykazem akt.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b="1" dirty="0"/>
          </a:p>
          <a:p>
            <a:endParaRPr lang="pl-PL" sz="2000" b="1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15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696433" y="661499"/>
            <a:ext cx="10131988" cy="53371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000" b="1" dirty="0"/>
              <a:t>2. System kancelaryjny w UŁ.</a:t>
            </a:r>
          </a:p>
          <a:p>
            <a:endParaRPr lang="pl-PL" sz="2000" b="1" dirty="0"/>
          </a:p>
          <a:p>
            <a:endParaRPr lang="pl-PL" sz="2000" b="1" dirty="0"/>
          </a:p>
          <a:p>
            <a:pPr algn="ctr"/>
            <a:r>
              <a:rPr lang="pl-PL" b="1" cap="all" dirty="0"/>
              <a:t>§ 5.</a:t>
            </a:r>
            <a:endParaRPr lang="pl-PL" b="1" dirty="0"/>
          </a:p>
          <a:p>
            <a:r>
              <a:rPr lang="pl-PL" dirty="0"/>
              <a:t> </a:t>
            </a:r>
          </a:p>
          <a:p>
            <a:pPr lvl="0"/>
            <a:r>
              <a:rPr lang="pl-PL" b="1" dirty="0"/>
              <a:t>1. W UŁ</a:t>
            </a:r>
            <a:r>
              <a:rPr lang="pl-PL" b="1" i="1" dirty="0"/>
              <a:t> </a:t>
            </a:r>
            <a:r>
              <a:rPr lang="pl-PL" b="1" dirty="0"/>
              <a:t>obowiązuje </a:t>
            </a:r>
            <a:r>
              <a:rPr lang="pl-PL" b="1" dirty="0" err="1"/>
              <a:t>bezdziennikowy</a:t>
            </a:r>
            <a:r>
              <a:rPr lang="pl-PL" b="1" dirty="0"/>
              <a:t> system kancelaryjny, oparty na wykazie akt.</a:t>
            </a:r>
          </a:p>
          <a:p>
            <a:pPr lvl="0"/>
            <a:r>
              <a:rPr lang="pl-PL" b="1" dirty="0"/>
              <a:t>2. Wykaz akt stanowi podstawę oznaczania, rejestracji i łączenia dokumentacji w akta spraw oraz grupowania dokumentacji nietworzącej akt spraw.</a:t>
            </a:r>
          </a:p>
          <a:p>
            <a:pPr lvl="0"/>
            <a:r>
              <a:rPr lang="pl-PL" b="1" dirty="0"/>
              <a:t>3. Czynności, o których mowa w ust. 2, dokonywane są przy wszczynaniu spraw w UŁ i skutkują ustaleniem kwalifikacji archiwalnej dokumentacji.</a:t>
            </a:r>
          </a:p>
          <a:p>
            <a:endParaRPr lang="pl-PL" sz="2000" b="1" dirty="0"/>
          </a:p>
          <a:p>
            <a:pPr marL="342900" indent="-342900">
              <a:buFontTx/>
              <a:buChar char="-"/>
            </a:pPr>
            <a:r>
              <a:rPr lang="pl-PL" sz="2000" b="1" dirty="0"/>
              <a:t>Instrukcja Kancelaryjna Uniwersytetu Łódzkiego (Zarządzenie Rektora UŁ z 2021 r.).</a:t>
            </a:r>
          </a:p>
          <a:p>
            <a:pPr marL="342900" indent="-342900">
              <a:buFontTx/>
              <a:buChar char="-"/>
            </a:pPr>
            <a:r>
              <a:rPr lang="pl-PL" sz="2000" b="1" dirty="0"/>
              <a:t>Jednolity Rzeczowy Wykaz Akt Uniwersytetu Łódzkiego (Zarządzenie Rektora UŁ z 2021 r.).</a:t>
            </a:r>
          </a:p>
          <a:p>
            <a:pPr marL="342900" indent="-342900">
              <a:buFontTx/>
              <a:buChar char="-"/>
            </a:pPr>
            <a:r>
              <a:rPr lang="pl-PL" sz="2000" b="1" dirty="0"/>
              <a:t>Instrukcja Archiwalna Uniwersytetu Łódzkiego (Zarządzenie Rektora UŁ z 2021 r.).</a:t>
            </a:r>
          </a:p>
          <a:p>
            <a:endParaRPr lang="pl-PL" sz="2000" b="1" dirty="0"/>
          </a:p>
          <a:p>
            <a:endParaRPr lang="pl-PL" sz="2000" b="1" dirty="0"/>
          </a:p>
          <a:p>
            <a:r>
              <a:rPr lang="pl-PL" sz="2000" b="1" dirty="0"/>
              <a:t> </a:t>
            </a:r>
          </a:p>
          <a:p>
            <a:endParaRPr lang="pl-PL" sz="2000" b="1" dirty="0"/>
          </a:p>
          <a:p>
            <a:endParaRPr lang="pl-PL" sz="2000" b="1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150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/>
          <p:cNvSpPr txBox="1"/>
          <p:nvPr/>
        </p:nvSpPr>
        <p:spPr>
          <a:xfrm>
            <a:off x="696433" y="661499"/>
            <a:ext cx="10131988" cy="53371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2000" b="1" dirty="0"/>
              <a:t>3. Znak sprawy.</a:t>
            </a:r>
          </a:p>
          <a:p>
            <a:endParaRPr lang="pl-PL" sz="2000" b="1" dirty="0"/>
          </a:p>
          <a:p>
            <a:r>
              <a:rPr lang="pl-PL" sz="2000" b="1" dirty="0"/>
              <a:t>Załącznik nr 1.</a:t>
            </a:r>
          </a:p>
          <a:p>
            <a:pPr algn="ctr"/>
            <a:r>
              <a:rPr lang="pl-PL" sz="2000" b="1" dirty="0"/>
              <a:t> </a:t>
            </a:r>
            <a:r>
              <a:rPr lang="pl-PL" b="1" dirty="0"/>
              <a:t>§ 12.</a:t>
            </a:r>
            <a:endParaRPr lang="pl-PL" dirty="0"/>
          </a:p>
          <a:p>
            <a:r>
              <a:rPr lang="pl-PL" dirty="0"/>
              <a:t> </a:t>
            </a:r>
          </a:p>
          <a:p>
            <a:pPr lvl="0"/>
            <a:r>
              <a:rPr lang="pl-PL" b="1" dirty="0"/>
              <a:t>1. Znak sprawy jest stałą cechą rozpoznawczą całości akt danej sprawy.</a:t>
            </a:r>
          </a:p>
          <a:p>
            <a:pPr lvl="0"/>
            <a:r>
              <a:rPr lang="pl-PL" b="1" dirty="0"/>
              <a:t>2. Znak sprawy zawiera umieszczone kolejno następujące elementy:</a:t>
            </a:r>
          </a:p>
          <a:p>
            <a:pPr lvl="0"/>
            <a:r>
              <a:rPr lang="pl-PL" b="1" dirty="0"/>
              <a:t>a) oznaczenie komórki organizacyjnej;</a:t>
            </a:r>
          </a:p>
          <a:p>
            <a:pPr lvl="0"/>
            <a:r>
              <a:rPr lang="pl-PL" b="1" dirty="0"/>
              <a:t>b) symbol klasyfikacyjny z wykazu akt;</a:t>
            </a:r>
          </a:p>
          <a:p>
            <a:pPr lvl="0"/>
            <a:r>
              <a:rPr lang="pl-PL" b="1" dirty="0"/>
              <a:t>c) kolejny numer sprawy, wynikający ze spisu spraw;</a:t>
            </a:r>
          </a:p>
          <a:p>
            <a:pPr lvl="0"/>
            <a:r>
              <a:rPr lang="pl-PL" b="1" dirty="0"/>
              <a:t>d) cztery cyfry roku kalendarzowego, w którym sprawa się rozpoczęła.</a:t>
            </a:r>
          </a:p>
          <a:p>
            <a:pPr lvl="0"/>
            <a:r>
              <a:rPr lang="pl-PL" b="1" dirty="0"/>
              <a:t>3. Przykładowy wzór znaku sprawy: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3502000000</a:t>
            </a:r>
            <a:r>
              <a:rPr lang="pl-PL" b="1" dirty="0"/>
              <a:t>.742.1.2010 </a:t>
            </a:r>
          </a:p>
          <a:p>
            <a:pPr lvl="0"/>
            <a:r>
              <a:rPr lang="pl-PL" b="1" dirty="0"/>
              <a:t>(Archiwum Uniwersytetu Łódzkiego; Brakowanie dokumentacji niearchiwalnej; pierwsza sprawa zarejestrowana w spisie spraw danej teczki; rok, w którym spawa została wszczęta).</a:t>
            </a:r>
          </a:p>
          <a:p>
            <a:endParaRPr lang="pl-PL" sz="2000" b="1" dirty="0"/>
          </a:p>
          <a:p>
            <a:endParaRPr lang="pl-PL" sz="2000" b="1" dirty="0"/>
          </a:p>
          <a:p>
            <a:endParaRPr lang="pl-PL" sz="2000" b="1" dirty="0"/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1400" b="1" dirty="0">
              <a:solidFill>
                <a:srgbClr val="3E3E3D"/>
              </a:solidFill>
            </a:endParaRPr>
          </a:p>
          <a:p>
            <a:pPr>
              <a:lnSpc>
                <a:spcPts val="2900"/>
              </a:lnSpc>
              <a:spcAft>
                <a:spcPts val="2400"/>
              </a:spcAft>
            </a:pPr>
            <a:endParaRPr lang="pl-PL" sz="2400" b="1" dirty="0">
              <a:solidFill>
                <a:srgbClr val="3E3E3D"/>
              </a:solidFill>
            </a:endParaRPr>
          </a:p>
        </p:txBody>
      </p:sp>
      <p:pic>
        <p:nvPicPr>
          <p:cNvPr id="11" name="Grafika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1269" y="371923"/>
            <a:ext cx="764192" cy="79603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20130" y="6138469"/>
            <a:ext cx="576303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11</a:t>
            </a:r>
          </a:p>
        </p:txBody>
      </p:sp>
      <p:pic>
        <p:nvPicPr>
          <p:cNvPr id="12" name="Grafika 11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539" y="6091646"/>
            <a:ext cx="1607231" cy="509161"/>
          </a:xfrm>
          <a:prstGeom prst="rect">
            <a:avLst/>
          </a:prstGeom>
        </p:spPr>
      </p:pic>
      <p:sp>
        <p:nvSpPr>
          <p:cNvPr id="7" name="pole tekstowe 7"/>
          <p:cNvSpPr txBox="1"/>
          <p:nvPr/>
        </p:nvSpPr>
        <p:spPr>
          <a:xfrm>
            <a:off x="406539" y="292167"/>
            <a:ext cx="40254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l-PL" sz="1600" b="1" dirty="0">
                <a:solidFill>
                  <a:srgbClr val="EB1515"/>
                </a:solidFill>
              </a:rPr>
              <a:t>System kancelaryjny </a:t>
            </a:r>
            <a:r>
              <a:rPr lang="pl-PL" sz="1600" b="1" dirty="0" err="1">
                <a:solidFill>
                  <a:srgbClr val="EB1515"/>
                </a:solidFill>
              </a:rPr>
              <a:t>bezdziennikowy</a:t>
            </a:r>
            <a:endParaRPr lang="pl-PL" sz="1600" b="1" dirty="0">
              <a:solidFill>
                <a:srgbClr val="EB15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736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92B438C08C4364FA9CBEAB616A4E579" ma:contentTypeVersion="13" ma:contentTypeDescription="Utwórz nowy dokument." ma:contentTypeScope="" ma:versionID="e31a45a26dbb13ec0683cdc15b82bc0a">
  <xsd:schema xmlns:xsd="http://www.w3.org/2001/XMLSchema" xmlns:xs="http://www.w3.org/2001/XMLSchema" xmlns:p="http://schemas.microsoft.com/office/2006/metadata/properties" xmlns:ns2="cf814890-b5d0-40a0-9ca0-8d0d85377292" xmlns:ns3="6ef32554-5b7d-4d70-8a50-39c4a10ea65c" targetNamespace="http://schemas.microsoft.com/office/2006/metadata/properties" ma:root="true" ma:fieldsID="3e83eb302ef7394a0dec0a1dc6b2e670" ns2:_="" ns3:_="">
    <xsd:import namespace="cf814890-b5d0-40a0-9ca0-8d0d85377292"/>
    <xsd:import namespace="6ef32554-5b7d-4d70-8a50-39c4a10ea65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14890-b5d0-40a0-9ca0-8d0d853772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f32554-5b7d-4d70-8a50-39c4a10ea6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E068FA-8CA2-4C47-ADC5-9DFE5C4FF62A}"/>
</file>

<file path=customXml/itemProps2.xml><?xml version="1.0" encoding="utf-8"?>
<ds:datastoreItem xmlns:ds="http://schemas.openxmlformats.org/officeDocument/2006/customXml" ds:itemID="{6B5CC63D-01CD-45C7-9444-612FD5270BC7}"/>
</file>

<file path=customXml/itemProps3.xml><?xml version="1.0" encoding="utf-8"?>
<ds:datastoreItem xmlns:ds="http://schemas.openxmlformats.org/officeDocument/2006/customXml" ds:itemID="{C753E33E-F7A0-4879-9F5C-121561DBD56E}"/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1425</Words>
  <Application>Microsoft Office PowerPoint</Application>
  <PresentationFormat>Panoramiczny</PresentationFormat>
  <Paragraphs>231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</dc:creator>
  <cp:lastModifiedBy>Dariusz Klemantowicz</cp:lastModifiedBy>
  <cp:revision>230</cp:revision>
  <dcterms:created xsi:type="dcterms:W3CDTF">2017-01-11T10:24:22Z</dcterms:created>
  <dcterms:modified xsi:type="dcterms:W3CDTF">2021-06-16T06:54:50Z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0x010100392B438C08C4364FA9CBEAB616A4E579</vt:lpwstr>
  </property>
</Properties>
</file>