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08255C-FDA5-8852-1EA6-E065649578FA}" v="78" dt="2025-03-16T12:59:27.698"/>
    <p1510:client id="{F23EC969-457D-B19F-CD9E-89E08BEDA632}" v="3677" dt="2025-03-14T20:34:52.5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51" d="100"/>
          <a:sy n="51" d="100"/>
        </p:scale>
        <p:origin x="7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5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74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54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29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7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2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1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6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70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2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3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1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80B98925-0550-1AFB-C1DC-02792400F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Obraz 3" descr="Porto w pigułce. Piękniejszy brat Lizbony | Brate">
            <a:extLst>
              <a:ext uri="{FF2B5EF4-FFF2-40B4-BE49-F238E27FC236}">
                <a16:creationId xmlns:a16="http://schemas.microsoft.com/office/drawing/2014/main" id="{5A70376F-26D4-50ED-F12D-F4E4B78DAF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46" r="10410" b="9092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0CCA9273-E74E-A306-1F74-BEF9EDA30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46217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0000">
                <a:schemeClr val="bg1">
                  <a:alpha val="30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0039" y="255830"/>
            <a:ext cx="8842650" cy="150049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4400" dirty="0">
                <a:ea typeface="Microsoft Sans Serif"/>
                <a:cs typeface="Microsoft Sans Serif"/>
              </a:rPr>
              <a:t>Porto </a:t>
            </a:r>
            <a:br>
              <a:rPr lang="pl-PL" sz="4400" dirty="0">
                <a:ea typeface="Microsoft Sans Serif"/>
                <a:cs typeface="Microsoft Sans Serif"/>
              </a:rPr>
            </a:br>
            <a:r>
              <a:rPr lang="pl-PL" sz="4400" dirty="0">
                <a:ea typeface="Microsoft Sans Serif"/>
                <a:cs typeface="Microsoft Sans Serif"/>
              </a:rPr>
              <a:t>Erasmus 2024-2025</a:t>
            </a:r>
            <a:endParaRPr lang="pl-PL" sz="4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458199" y="255831"/>
            <a:ext cx="3538728" cy="960120"/>
          </a:xfrm>
        </p:spPr>
        <p:txBody>
          <a:bodyPr anchor="t">
            <a:normAutofit/>
          </a:bodyPr>
          <a:lstStyle/>
          <a:p>
            <a:pPr algn="r"/>
            <a:r>
              <a:rPr lang="pl-PL" sz="2000" b="1" dirty="0"/>
              <a:t>Nikodem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Obraz zawierający tekst, Czcionka, Grafika, krąg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51BF9B62-7768-6DF4-E6D5-625993EFE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0" y="-3548"/>
            <a:ext cx="5912011" cy="2292873"/>
          </a:xfr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59FB4F8-A534-C31E-AD5F-85EC9672E5BF}"/>
              </a:ext>
            </a:extLst>
          </p:cNvPr>
          <p:cNvSpPr txBox="1"/>
          <p:nvPr/>
        </p:nvSpPr>
        <p:spPr>
          <a:xfrm>
            <a:off x="7217787" y="821069"/>
            <a:ext cx="497711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600" b="1" dirty="0"/>
              <a:t>Uniwersytet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3406F4C-4A67-60E4-CEC3-6126B28E0ABB}"/>
              </a:ext>
            </a:extLst>
          </p:cNvPr>
          <p:cNvSpPr txBox="1"/>
          <p:nvPr/>
        </p:nvSpPr>
        <p:spPr>
          <a:xfrm>
            <a:off x="377628" y="2306229"/>
            <a:ext cx="11612070" cy="46166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l-PL" dirty="0"/>
              <a:t>Wysoki poziom i przeważnie wymagana obecność (dosyć wymagający prowadzący zwłaszcza w porównaniu do Erasmusa na innych uczelniach ale dany przedmiot na pewno zostanie dobrze wyłożony) </a:t>
            </a:r>
          </a:p>
          <a:p>
            <a:pPr marL="285750" indent="-285750">
              <a:buFont typeface="Arial"/>
              <a:buChar char="•"/>
            </a:pPr>
            <a:r>
              <a:rPr lang="pl-PL" dirty="0"/>
              <a:t>Profesorowie i pracownicy dobrze mówią po angielsku i są bardzo pomocni </a:t>
            </a:r>
          </a:p>
          <a:p>
            <a:pPr marL="285750" indent="-285750">
              <a:buFont typeface="Arial"/>
              <a:buChar char="•"/>
            </a:pPr>
            <a:r>
              <a:rPr lang="pl-PL" dirty="0"/>
              <a:t>Bardzo ładny kampus uniwersytecki położony nad oceanem (widać ocean z bufetu uczelni</a:t>
            </a:r>
            <a:r>
              <a:rPr lang="pl-PL" sz="2400" dirty="0"/>
              <a:t>☺</a:t>
            </a:r>
            <a:r>
              <a:rPr lang="pl-PL" dirty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pl-PL" dirty="0"/>
              <a:t>Tanie obiady na uczelni - jakość i ilość mogła by być lepsza ale codziennie jest do wyboru opcja rybna, mięsna albo wegańska, cena to około 4 euro</a:t>
            </a:r>
          </a:p>
          <a:p>
            <a:pPr marL="285750" indent="-285750">
              <a:buFont typeface="Arial"/>
              <a:buChar char="•"/>
            </a:pPr>
            <a:r>
              <a:rPr lang="pl-PL" dirty="0"/>
              <a:t>Kontakt z International Office i komunikacja z zagranicznymi studentami mógłby być lepszy ale jak się do nich przyjdzie osobiście to wszystko da się załatwić</a:t>
            </a:r>
          </a:p>
          <a:p>
            <a:pPr marL="285750" indent="-285750">
              <a:buFont typeface="Arial"/>
              <a:buChar char="•"/>
            </a:pPr>
            <a:r>
              <a:rPr lang="pl-PL" dirty="0"/>
              <a:t>Kursy licencjackie prowadzone są bardzo podobnie do zajęć w Polsce (1 zajęcia co tydzień i egzamin w sesji), a kursy magisterskie trwają tydzień i są codziennie (obowiązkowa obecność), w następnym tygodniu od razu egzamin</a:t>
            </a:r>
          </a:p>
          <a:p>
            <a:pPr marL="285750" indent="-285750">
              <a:buFont typeface="Arial"/>
              <a:buChar char="•"/>
            </a:pPr>
            <a:r>
              <a:rPr lang="pl-PL" dirty="0"/>
              <a:t>Duża część studentów portugalskich studiuje po angielsku dlatego warto prosić o dodanie do ich grupy na Whatsappie i ogólnie o pomoc</a:t>
            </a:r>
          </a:p>
          <a:p>
            <a:pPr marL="285750" indent="-285750">
              <a:buFont typeface="Arial"/>
              <a:buChar char="•"/>
            </a:pPr>
            <a:r>
              <a:rPr lang="pl-PL" dirty="0"/>
              <a:t>Na samym uniwersytecie jest organizacja organizująca atrakcje dla studentów z wymiany: </a:t>
            </a:r>
          </a:p>
          <a:p>
            <a:pPr marL="285750" indent="-285750">
              <a:buFont typeface="Arial"/>
              <a:buChar char="•"/>
            </a:pPr>
            <a:endParaRPr lang="pl-PL" dirty="0"/>
          </a:p>
          <a:p>
            <a:pPr marL="285750" indent="-285750">
              <a:buFont typeface="Arial"/>
              <a:buChar char="•"/>
            </a:pPr>
            <a:endParaRPr lang="pl-PL" dirty="0"/>
          </a:p>
        </p:txBody>
      </p:sp>
      <p:pic>
        <p:nvPicPr>
          <p:cNvPr id="8" name="Obraz 7" descr="Plik:Instagram logo 2022.svg – Wikipedia, wolna encyklopedia">
            <a:extLst>
              <a:ext uri="{FF2B5EF4-FFF2-40B4-BE49-F238E27FC236}">
                <a16:creationId xmlns:a16="http://schemas.microsoft.com/office/drawing/2014/main" id="{7E4DDF9A-4CCB-DFFF-CAAF-3281FFF26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078" y="5872862"/>
            <a:ext cx="476491" cy="42152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24E33D4C-776E-966E-108F-0B4C1A0A5DC1}"/>
              </a:ext>
            </a:extLst>
          </p:cNvPr>
          <p:cNvSpPr txBox="1"/>
          <p:nvPr/>
        </p:nvSpPr>
        <p:spPr>
          <a:xfrm>
            <a:off x="10909822" y="5929976"/>
            <a:ext cx="256572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1400" b="1" err="1">
                <a:ea typeface="+mn-lt"/>
                <a:cs typeface="+mn-lt"/>
              </a:rPr>
              <a:t>ilac.ucp</a:t>
            </a:r>
            <a:endParaRPr lang="pl-PL" sz="1400" err="1"/>
          </a:p>
        </p:txBody>
      </p:sp>
    </p:spTree>
    <p:extLst>
      <p:ext uri="{BB962C8B-B14F-4D97-AF65-F5344CB8AC3E}">
        <p14:creationId xmlns:p14="http://schemas.microsoft.com/office/powerpoint/2010/main" val="288550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EEB9AE-681D-5E8C-DA18-034CB9E75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8091" y="587222"/>
            <a:ext cx="10653578" cy="1132258"/>
          </a:xfrm>
        </p:spPr>
        <p:txBody>
          <a:bodyPr/>
          <a:lstStyle/>
          <a:p>
            <a:r>
              <a:rPr lang="pl-PL" dirty="0"/>
              <a:t>Kursy </a:t>
            </a:r>
          </a:p>
        </p:txBody>
      </p:sp>
      <p:pic>
        <p:nvPicPr>
          <p:cNvPr id="8" name="Symbol zastępczy zawartości 7" descr="Sprawdź Zielony Znaczek SVG, Cliparty, ilustracje stockowe oraz ilustracje  wektorowe Royalty Free. Image 22325197">
            <a:extLst>
              <a:ext uri="{FF2B5EF4-FFF2-40B4-BE49-F238E27FC236}">
                <a16:creationId xmlns:a16="http://schemas.microsoft.com/office/drawing/2014/main" id="{2AEC3D8D-30B0-6C38-5932-AE06EFC87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598" y="2288894"/>
            <a:ext cx="1428750" cy="1428750"/>
          </a:xfrm>
          <a:ln>
            <a:noFill/>
          </a:ln>
        </p:spPr>
      </p:pic>
      <p:pic>
        <p:nvPicPr>
          <p:cNvPr id="7" name="Symbol zastępczy zawartości 3" descr="Obraz zawierający tekst, Czcionka, Grafika, krąg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F08B9711-49DD-EF04-D1F4-16B508445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16" y="6097"/>
            <a:ext cx="5912011" cy="2292873"/>
          </a:xfrm>
          <a:prstGeom prst="rect">
            <a:avLst/>
          </a:prstGeom>
        </p:spPr>
      </p:pic>
      <p:pic>
        <p:nvPicPr>
          <p:cNvPr id="13" name="Obraz 12" descr="Znak Dystans Społeczny Czerwony 200mm/200mm (10 SZTUK)">
            <a:extLst>
              <a:ext uri="{FF2B5EF4-FFF2-40B4-BE49-F238E27FC236}">
                <a16:creationId xmlns:a16="http://schemas.microsoft.com/office/drawing/2014/main" id="{E202B242-8570-0F23-589A-9436AA19F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932" y="2376457"/>
            <a:ext cx="1421756" cy="1236984"/>
          </a:xfrm>
          <a:prstGeom prst="rect">
            <a:avLst/>
          </a:prstGeom>
          <a:ln>
            <a:noFill/>
          </a:ln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1CB0536-4C08-7DFA-B1FF-5224EC270339}"/>
              </a:ext>
            </a:extLst>
          </p:cNvPr>
          <p:cNvSpPr txBox="1"/>
          <p:nvPr/>
        </p:nvSpPr>
        <p:spPr>
          <a:xfrm>
            <a:off x="2604304" y="2585012"/>
            <a:ext cx="2758632" cy="37240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400" dirty="0">
                <a:solidFill>
                  <a:srgbClr val="00B050"/>
                </a:solidFill>
                <a:ea typeface="+mn-lt"/>
                <a:cs typeface="+mn-lt"/>
              </a:rPr>
              <a:t>Licencjat:</a:t>
            </a:r>
          </a:p>
          <a:p>
            <a:pPr marL="171450" indent="-171450">
              <a:buFont typeface="Arial"/>
              <a:buChar char="•"/>
            </a:pPr>
            <a:r>
              <a:rPr lang="pl-PL" sz="1400" dirty="0">
                <a:solidFill>
                  <a:srgbClr val="44546A"/>
                </a:solidFill>
                <a:ea typeface="+mn-lt"/>
                <a:cs typeface="+mn-lt"/>
              </a:rPr>
              <a:t>English for Law - 5 </a:t>
            </a:r>
            <a:r>
              <a:rPr lang="pl-PL" sz="1400" dirty="0" err="1">
                <a:solidFill>
                  <a:srgbClr val="44546A"/>
                </a:solidFill>
                <a:ea typeface="+mn-lt"/>
                <a:cs typeface="+mn-lt"/>
              </a:rPr>
              <a:t>ECTS_Code</a:t>
            </a:r>
            <a:r>
              <a:rPr lang="pl-PL" sz="1400" dirty="0">
                <a:solidFill>
                  <a:srgbClr val="44546A"/>
                </a:solidFill>
                <a:ea typeface="+mn-lt"/>
                <a:cs typeface="+mn-lt"/>
              </a:rPr>
              <a:t> 1081255</a:t>
            </a:r>
            <a:endParaRPr lang="pl-PL" sz="1400"/>
          </a:p>
          <a:p>
            <a:pPr marL="171450" indent="-171450">
              <a:buFont typeface="Arial"/>
              <a:buChar char="•"/>
            </a:pPr>
            <a:r>
              <a:rPr lang="pl-PL" sz="1400" err="1">
                <a:solidFill>
                  <a:srgbClr val="44546A"/>
                </a:solidFill>
                <a:ea typeface="+mn-lt"/>
                <a:cs typeface="+mn-lt"/>
              </a:rPr>
              <a:t>Introduction</a:t>
            </a:r>
            <a:r>
              <a:rPr lang="pl-PL" sz="1400" dirty="0">
                <a:solidFill>
                  <a:srgbClr val="44546A"/>
                </a:solidFill>
                <a:ea typeface="+mn-lt"/>
                <a:cs typeface="+mn-lt"/>
              </a:rPr>
              <a:t> to Law and Technology - 5 </a:t>
            </a:r>
            <a:r>
              <a:rPr lang="pl-PL" sz="1400" err="1">
                <a:solidFill>
                  <a:srgbClr val="44546A"/>
                </a:solidFill>
                <a:ea typeface="+mn-lt"/>
                <a:cs typeface="+mn-lt"/>
              </a:rPr>
              <a:t>ECTS_Code</a:t>
            </a:r>
            <a:r>
              <a:rPr lang="pl-PL" sz="1400" dirty="0">
                <a:solidFill>
                  <a:srgbClr val="44546A"/>
                </a:solidFill>
                <a:ea typeface="+mn-lt"/>
                <a:cs typeface="+mn-lt"/>
              </a:rPr>
              <a:t> 1081302</a:t>
            </a:r>
          </a:p>
          <a:p>
            <a:r>
              <a:rPr lang="pl-PL" sz="1400" dirty="0">
                <a:solidFill>
                  <a:srgbClr val="00B050"/>
                </a:solidFill>
              </a:rPr>
              <a:t>Seminaria:</a:t>
            </a:r>
          </a:p>
          <a:p>
            <a:pPr marL="285750" indent="-285750">
              <a:buFont typeface="Arial"/>
              <a:buChar char="•"/>
            </a:pPr>
            <a:r>
              <a:rPr lang="pl-PL" sz="1400" dirty="0">
                <a:solidFill>
                  <a:srgbClr val="44546A"/>
                </a:solidFill>
                <a:ea typeface="+mn-lt"/>
                <a:cs typeface="+mn-lt"/>
              </a:rPr>
              <a:t>Global and </a:t>
            </a:r>
            <a:r>
              <a:rPr lang="pl-PL" sz="1400" err="1">
                <a:solidFill>
                  <a:srgbClr val="44546A"/>
                </a:solidFill>
                <a:ea typeface="+mn-lt"/>
                <a:cs typeface="+mn-lt"/>
              </a:rPr>
              <a:t>European</a:t>
            </a:r>
            <a:r>
              <a:rPr lang="pl-PL" sz="1400" dirty="0">
                <a:solidFill>
                  <a:srgbClr val="44546A"/>
                </a:solidFill>
                <a:ea typeface="+mn-lt"/>
                <a:cs typeface="+mn-lt"/>
              </a:rPr>
              <a:t> Public </a:t>
            </a:r>
            <a:r>
              <a:rPr lang="pl-PL" sz="1400" err="1">
                <a:solidFill>
                  <a:srgbClr val="44546A"/>
                </a:solidFill>
                <a:ea typeface="+mn-lt"/>
                <a:cs typeface="+mn-lt"/>
              </a:rPr>
              <a:t>Procurement</a:t>
            </a:r>
            <a:r>
              <a:rPr lang="pl-PL" sz="1400" dirty="0">
                <a:solidFill>
                  <a:srgbClr val="44546A"/>
                </a:solidFill>
                <a:ea typeface="+mn-lt"/>
                <a:cs typeface="+mn-lt"/>
              </a:rPr>
              <a:t> Law</a:t>
            </a:r>
          </a:p>
          <a:p>
            <a:pPr marL="285750" indent="-285750">
              <a:buFont typeface="Arial"/>
              <a:buChar char="•"/>
            </a:pPr>
            <a:r>
              <a:rPr lang="pl-PL" sz="1400" dirty="0">
                <a:solidFill>
                  <a:srgbClr val="44546A"/>
                </a:solidFill>
                <a:ea typeface="+mn-lt"/>
                <a:cs typeface="+mn-lt"/>
              </a:rPr>
              <a:t>The Grand </a:t>
            </a:r>
            <a:r>
              <a:rPr lang="pl-PL" sz="1400" err="1">
                <a:solidFill>
                  <a:srgbClr val="44546A"/>
                </a:solidFill>
                <a:ea typeface="+mn-lt"/>
                <a:cs typeface="+mn-lt"/>
              </a:rPr>
              <a:t>Theories</a:t>
            </a:r>
            <a:r>
              <a:rPr lang="pl-PL" sz="1400" dirty="0">
                <a:solidFill>
                  <a:srgbClr val="44546A"/>
                </a:solidFill>
                <a:ea typeface="+mn-lt"/>
                <a:cs typeface="+mn-lt"/>
              </a:rPr>
              <a:t> of Small </a:t>
            </a:r>
            <a:r>
              <a:rPr lang="pl-PL" sz="1400" err="1">
                <a:solidFill>
                  <a:srgbClr val="44546A"/>
                </a:solidFill>
                <a:ea typeface="+mn-lt"/>
                <a:cs typeface="+mn-lt"/>
              </a:rPr>
              <a:t>Cases</a:t>
            </a:r>
            <a:endParaRPr lang="pl-PL" sz="1400">
              <a:solidFill>
                <a:srgbClr val="44546A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pl-PL" sz="1400" err="1">
                <a:solidFill>
                  <a:srgbClr val="44546A"/>
                </a:solidFill>
                <a:ea typeface="+mn-lt"/>
                <a:cs typeface="+mn-lt"/>
              </a:rPr>
              <a:t>Territories</a:t>
            </a:r>
            <a:r>
              <a:rPr lang="pl-PL" sz="1400" dirty="0">
                <a:solidFill>
                  <a:srgbClr val="44546A"/>
                </a:solidFill>
                <a:ea typeface="+mn-lt"/>
                <a:cs typeface="+mn-lt"/>
              </a:rPr>
              <a:t> </a:t>
            </a:r>
            <a:r>
              <a:rPr lang="pl-PL" sz="1400" err="1">
                <a:solidFill>
                  <a:srgbClr val="44546A"/>
                </a:solidFill>
                <a:ea typeface="+mn-lt"/>
                <a:cs typeface="+mn-lt"/>
              </a:rPr>
              <a:t>under</a:t>
            </a:r>
            <a:r>
              <a:rPr lang="pl-PL" sz="1400" dirty="0">
                <a:solidFill>
                  <a:srgbClr val="44546A"/>
                </a:solidFill>
                <a:ea typeface="+mn-lt"/>
                <a:cs typeface="+mn-lt"/>
              </a:rPr>
              <a:t> </a:t>
            </a:r>
            <a:r>
              <a:rPr lang="pl-PL" sz="1400" err="1">
                <a:solidFill>
                  <a:srgbClr val="44546A"/>
                </a:solidFill>
                <a:ea typeface="+mn-lt"/>
                <a:cs typeface="+mn-lt"/>
              </a:rPr>
              <a:t>threat</a:t>
            </a:r>
            <a:r>
              <a:rPr lang="pl-PL" sz="1400" dirty="0">
                <a:solidFill>
                  <a:srgbClr val="44546A"/>
                </a:solidFill>
                <a:ea typeface="+mn-lt"/>
                <a:cs typeface="+mn-lt"/>
              </a:rPr>
              <a:t>: from </a:t>
            </a:r>
            <a:r>
              <a:rPr lang="pl-PL" sz="1400" err="1">
                <a:solidFill>
                  <a:srgbClr val="44546A"/>
                </a:solidFill>
                <a:ea typeface="+mn-lt"/>
                <a:cs typeface="+mn-lt"/>
              </a:rPr>
              <a:t>aggression</a:t>
            </a:r>
            <a:r>
              <a:rPr lang="pl-PL" sz="1400" dirty="0">
                <a:solidFill>
                  <a:srgbClr val="44546A"/>
                </a:solidFill>
                <a:ea typeface="+mn-lt"/>
                <a:cs typeface="+mn-lt"/>
              </a:rPr>
              <a:t> to </a:t>
            </a:r>
            <a:r>
              <a:rPr lang="pl-PL" sz="1400" err="1">
                <a:solidFill>
                  <a:srgbClr val="44546A"/>
                </a:solidFill>
                <a:ea typeface="+mn-lt"/>
                <a:cs typeface="+mn-lt"/>
              </a:rPr>
              <a:t>secession</a:t>
            </a:r>
            <a:endParaRPr lang="pl-PL" sz="1400">
              <a:solidFill>
                <a:srgbClr val="44546A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pl-PL" sz="1400" dirty="0">
                <a:solidFill>
                  <a:srgbClr val="44546A"/>
                </a:solidFill>
                <a:ea typeface="+mn-lt"/>
                <a:cs typeface="+mn-lt"/>
              </a:rPr>
              <a:t>Online </a:t>
            </a:r>
            <a:r>
              <a:rPr lang="pl-PL" sz="1400" err="1">
                <a:solidFill>
                  <a:srgbClr val="44546A"/>
                </a:solidFill>
                <a:ea typeface="+mn-lt"/>
                <a:cs typeface="+mn-lt"/>
              </a:rPr>
              <a:t>Free</a:t>
            </a:r>
            <a:r>
              <a:rPr lang="pl-PL" sz="1400" dirty="0">
                <a:solidFill>
                  <a:srgbClr val="44546A"/>
                </a:solidFill>
                <a:ea typeface="+mn-lt"/>
                <a:cs typeface="+mn-lt"/>
              </a:rPr>
              <a:t> Speech, </a:t>
            </a:r>
            <a:r>
              <a:rPr lang="pl-PL" sz="1400" err="1">
                <a:solidFill>
                  <a:srgbClr val="44546A"/>
                </a:solidFill>
                <a:ea typeface="+mn-lt"/>
                <a:cs typeface="+mn-lt"/>
              </a:rPr>
              <a:t>States</a:t>
            </a:r>
            <a:r>
              <a:rPr lang="pl-PL" sz="1400" dirty="0">
                <a:solidFill>
                  <a:srgbClr val="44546A"/>
                </a:solidFill>
                <a:ea typeface="+mn-lt"/>
                <a:cs typeface="+mn-lt"/>
              </a:rPr>
              <a:t>, </a:t>
            </a:r>
            <a:r>
              <a:rPr lang="pl-PL" sz="1400" err="1">
                <a:solidFill>
                  <a:srgbClr val="44546A"/>
                </a:solidFill>
                <a:ea typeface="+mn-lt"/>
                <a:cs typeface="+mn-lt"/>
              </a:rPr>
              <a:t>Regulation</a:t>
            </a:r>
            <a:r>
              <a:rPr lang="pl-PL" sz="1400" dirty="0">
                <a:solidFill>
                  <a:srgbClr val="44546A"/>
                </a:solidFill>
                <a:ea typeface="+mn-lt"/>
                <a:cs typeface="+mn-lt"/>
              </a:rPr>
              <a:t> and Big Tech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51B4B020-F1F8-7403-7728-A523A7536EBB}"/>
              </a:ext>
            </a:extLst>
          </p:cNvPr>
          <p:cNvSpPr txBox="1"/>
          <p:nvPr/>
        </p:nvSpPr>
        <p:spPr>
          <a:xfrm>
            <a:off x="7417699" y="2562478"/>
            <a:ext cx="2562477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1400" dirty="0">
                <a:solidFill>
                  <a:srgbClr val="FF0000"/>
                </a:solidFill>
              </a:rPr>
              <a:t>Licencjat:</a:t>
            </a:r>
          </a:p>
          <a:p>
            <a:pPr marL="285750" indent="-285750">
              <a:buFont typeface="Arial"/>
              <a:buChar char="•"/>
            </a:pPr>
            <a:r>
              <a:rPr lang="pl-PL" sz="1400" dirty="0">
                <a:solidFill>
                  <a:srgbClr val="44546A"/>
                </a:solidFill>
                <a:ea typeface="+mn-lt"/>
                <a:cs typeface="+mn-lt"/>
              </a:rPr>
              <a:t>Public International Law – 5 </a:t>
            </a:r>
            <a:r>
              <a:rPr lang="pl-PL" sz="1400" err="1">
                <a:solidFill>
                  <a:srgbClr val="44546A"/>
                </a:solidFill>
                <a:ea typeface="+mn-lt"/>
                <a:cs typeface="+mn-lt"/>
              </a:rPr>
              <a:t>ECTS_Code</a:t>
            </a:r>
            <a:r>
              <a:rPr lang="pl-PL" sz="1400" dirty="0">
                <a:solidFill>
                  <a:srgbClr val="44546A"/>
                </a:solidFill>
                <a:ea typeface="+mn-lt"/>
                <a:cs typeface="+mn-lt"/>
              </a:rPr>
              <a:t> 1081291</a:t>
            </a:r>
          </a:p>
          <a:p>
            <a:pPr marL="285750" indent="-285750">
              <a:buFont typeface="Arial"/>
              <a:buChar char="•"/>
            </a:pPr>
            <a:endParaRPr lang="pl-PL" sz="1400" dirty="0">
              <a:solidFill>
                <a:srgbClr val="44546A"/>
              </a:solidFill>
            </a:endParaRPr>
          </a:p>
          <a:p>
            <a:pPr algn="just"/>
            <a:r>
              <a:rPr lang="pl-PL" sz="1400" dirty="0">
                <a:solidFill>
                  <a:srgbClr val="44546A"/>
                </a:solidFill>
              </a:rPr>
              <a:t>(dużo nauki, trudny egzamin i wymagający prowadzący, egzamin uchodzi za jeden z trudniejszych nawet dla tamtejszych studentów)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1A145B7-447C-1B17-520E-1BB32F42F3C8}"/>
              </a:ext>
            </a:extLst>
          </p:cNvPr>
          <p:cNvSpPr txBox="1"/>
          <p:nvPr/>
        </p:nvSpPr>
        <p:spPr>
          <a:xfrm>
            <a:off x="6756849" y="5057522"/>
            <a:ext cx="5030548" cy="13082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E58AA24-1DC4-7DFC-94B1-649B781B4ACD}"/>
              </a:ext>
            </a:extLst>
          </p:cNvPr>
          <p:cNvSpPr txBox="1"/>
          <p:nvPr/>
        </p:nvSpPr>
        <p:spPr>
          <a:xfrm>
            <a:off x="6419681" y="4895680"/>
            <a:ext cx="5232849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b="1" dirty="0"/>
              <a:t>Zaliczenia</a:t>
            </a:r>
            <a:endParaRPr lang="pl-PL"/>
          </a:p>
          <a:p>
            <a:pPr algn="just"/>
            <a:r>
              <a:rPr lang="pl-PL" dirty="0"/>
              <a:t>Na </a:t>
            </a:r>
            <a:r>
              <a:rPr lang="pl-PL" dirty="0" err="1"/>
              <a:t>Catolice</a:t>
            </a:r>
            <a:r>
              <a:rPr lang="pl-PL" dirty="0"/>
              <a:t> egzaminy trwają zazwyczaj 2,5h i mają formę pisemnych esejów (2-4 pytania), podczas pisania można korzystać z materiałów źródłowych. Seminaria mają często zaliczenie przez dostarczenie pisemnego eseju.</a:t>
            </a:r>
          </a:p>
        </p:txBody>
      </p:sp>
    </p:spTree>
    <p:extLst>
      <p:ext uri="{BB962C8B-B14F-4D97-AF65-F5344CB8AC3E}">
        <p14:creationId xmlns:p14="http://schemas.microsoft.com/office/powerpoint/2010/main" val="3852593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BCFFE7-6CE8-F861-A855-A46A3C2D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Miasto, kraj, ludzie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9B94AD-EC83-6E48-8D65-24C390F7C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877" y="1715532"/>
            <a:ext cx="10653579" cy="45938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pl-PL" sz="1600" dirty="0"/>
              <a:t>Portugalczycy są bardzo otwarci i pomocni, często nawet starsze osoby mówią dobrze po angielsku</a:t>
            </a:r>
            <a:endParaRPr lang="pl-PL"/>
          </a:p>
          <a:p>
            <a:pPr marL="0" indent="0" algn="just">
              <a:buNone/>
            </a:pPr>
            <a:endParaRPr lang="pl-PL" sz="1600" dirty="0"/>
          </a:p>
          <a:p>
            <a:pPr marL="0" indent="0" algn="just">
              <a:buNone/>
            </a:pPr>
            <a:r>
              <a:rPr lang="pl-PL" sz="1600" dirty="0"/>
              <a:t>Porto jest miastem idealnym na Erasmusa – bardzo dużo różnych eventów studenckich, darmowa komunikacja do 24 roku życia, darmowe kluby dla Erasmusów, piękne plaże, surfing itp. </a:t>
            </a:r>
          </a:p>
          <a:p>
            <a:pPr marL="0" indent="0" algn="just">
              <a:buNone/>
            </a:pPr>
            <a:endParaRPr lang="pl-PL" sz="1600" dirty="0"/>
          </a:p>
          <a:p>
            <a:pPr marL="0" indent="0" algn="just">
              <a:buNone/>
            </a:pPr>
            <a:r>
              <a:rPr lang="pl-PL" sz="1600" dirty="0"/>
              <a:t>W Porto i ogólnie całej Portugalii bardzo słabo działa komunikacja autobusowa ale metro jest świetne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sz="1600" dirty="0"/>
              <a:t>Minusem mieszkania w Porto jest duża ilość opadów i wilgotność zwłaszcza w semestrze zimowym</a:t>
            </a:r>
          </a:p>
          <a:p>
            <a:pPr marL="0" indent="0" algn="just">
              <a:buNone/>
            </a:pPr>
            <a:endParaRPr lang="pl-PL" sz="1600" dirty="0"/>
          </a:p>
          <a:p>
            <a:pPr marL="0" indent="0" algn="just">
              <a:buNone/>
            </a:pPr>
            <a:r>
              <a:rPr lang="pl-PL" sz="1600" dirty="0"/>
              <a:t>Po Portugalii lepiej poruszać się autobusami (</a:t>
            </a:r>
            <a:r>
              <a:rPr lang="pl-PL" sz="1600" dirty="0" err="1"/>
              <a:t>Flixbus</a:t>
            </a:r>
            <a:r>
              <a:rPr lang="pl-PL" sz="1600" dirty="0"/>
              <a:t>, </a:t>
            </a:r>
            <a:r>
              <a:rPr lang="pl-PL" sz="1600" dirty="0" err="1"/>
              <a:t>Rede</a:t>
            </a:r>
            <a:r>
              <a:rPr lang="pl-PL" sz="1600" dirty="0"/>
              <a:t> express) niż koleją</a:t>
            </a:r>
          </a:p>
        </p:txBody>
      </p:sp>
      <p:pic>
        <p:nvPicPr>
          <p:cNvPr id="4" name="Obraz 3" descr="Dlaczego angielski jest najpopularniejszy? | SuperTłumacz®">
            <a:extLst>
              <a:ext uri="{FF2B5EF4-FFF2-40B4-BE49-F238E27FC236}">
                <a16:creationId xmlns:a16="http://schemas.microsoft.com/office/drawing/2014/main" id="{2706992A-A545-7145-4AC4-D4372DD4B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30" y="1681480"/>
            <a:ext cx="787624" cy="486307"/>
          </a:xfrm>
          <a:prstGeom prst="rect">
            <a:avLst/>
          </a:prstGeom>
        </p:spPr>
      </p:pic>
      <p:pic>
        <p:nvPicPr>
          <p:cNvPr id="5" name="Obraz 4" descr="1 732 100+ zbiorów ilustracji, beztantiemowych grafik wektorowych i  klipartów z kategorii Impreza - iStock">
            <a:extLst>
              <a:ext uri="{FF2B5EF4-FFF2-40B4-BE49-F238E27FC236}">
                <a16:creationId xmlns:a16="http://schemas.microsoft.com/office/drawing/2014/main" id="{61727E1D-A043-050F-D739-009DCF087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82" y="2605656"/>
            <a:ext cx="613330" cy="676923"/>
          </a:xfrm>
          <a:prstGeom prst="rect">
            <a:avLst/>
          </a:prstGeom>
          <a:ln>
            <a:noFill/>
          </a:ln>
        </p:spPr>
      </p:pic>
      <p:pic>
        <p:nvPicPr>
          <p:cNvPr id="6" name="Obraz 5" descr="Plik:Porto Metro logo.svg – Wikipedia, wolna encyklopedia">
            <a:extLst>
              <a:ext uri="{FF2B5EF4-FFF2-40B4-BE49-F238E27FC236}">
                <a16:creationId xmlns:a16="http://schemas.microsoft.com/office/drawing/2014/main" id="{E7BB043A-8CD0-9EE4-C4E9-1CDC5C8E9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759" y="3593948"/>
            <a:ext cx="570813" cy="583361"/>
          </a:xfrm>
          <a:prstGeom prst="rect">
            <a:avLst/>
          </a:prstGeom>
        </p:spPr>
      </p:pic>
      <p:pic>
        <p:nvPicPr>
          <p:cNvPr id="7" name="Obraz 6" descr="Symbole pogody: deszcz Darmowe Pobieranie Wektorów | FreeImages">
            <a:extLst>
              <a:ext uri="{FF2B5EF4-FFF2-40B4-BE49-F238E27FC236}">
                <a16:creationId xmlns:a16="http://schemas.microsoft.com/office/drawing/2014/main" id="{70ED9EDE-B6D9-8909-71EF-5EBDFCD91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317" y="4603413"/>
            <a:ext cx="539379" cy="565414"/>
          </a:xfrm>
          <a:prstGeom prst="rect">
            <a:avLst/>
          </a:prstGeom>
        </p:spPr>
      </p:pic>
      <p:pic>
        <p:nvPicPr>
          <p:cNvPr id="8" name="Obraz 7" descr="Bus icon">
            <a:extLst>
              <a:ext uri="{FF2B5EF4-FFF2-40B4-BE49-F238E27FC236}">
                <a16:creationId xmlns:a16="http://schemas.microsoft.com/office/drawing/2014/main" id="{29FB5092-ED48-9AAF-522F-DE94C3F23A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160" y="5452640"/>
            <a:ext cx="756214" cy="66940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8094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FC5F89-EBD5-9677-96E1-F7DDEE416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 Porto działają dwie główne organizacje Erasmusowe </a:t>
            </a:r>
            <a:r>
              <a:rPr lang="pl-PL" b="0" dirty="0"/>
              <a:t>– warto śledzić obie z nich </a:t>
            </a:r>
          </a:p>
        </p:txBody>
      </p:sp>
      <p:pic>
        <p:nvPicPr>
          <p:cNvPr id="4" name="Symbol zastępczy zawartości 3" descr="Erasmus Student Network Porto">
            <a:extLst>
              <a:ext uri="{FF2B5EF4-FFF2-40B4-BE49-F238E27FC236}">
                <a16:creationId xmlns:a16="http://schemas.microsoft.com/office/drawing/2014/main" id="{43742CCF-0A37-C465-6C6E-8B6FD640B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450" y="2611287"/>
            <a:ext cx="4067624" cy="2262684"/>
          </a:xfrm>
        </p:spPr>
      </p:pic>
      <p:pic>
        <p:nvPicPr>
          <p:cNvPr id="5" name="Obraz 4" descr="Erasmus Life Porto | LinkedIn">
            <a:extLst>
              <a:ext uri="{FF2B5EF4-FFF2-40B4-BE49-F238E27FC236}">
                <a16:creationId xmlns:a16="http://schemas.microsoft.com/office/drawing/2014/main" id="{E972715F-2A94-3952-1FEB-D3138DEFF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947" y="2437233"/>
            <a:ext cx="2716592" cy="243789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3840589-B867-C3D5-CB99-B8A924F4AFCA}"/>
              </a:ext>
            </a:extLst>
          </p:cNvPr>
          <p:cNvSpPr txBox="1"/>
          <p:nvPr/>
        </p:nvSpPr>
        <p:spPr>
          <a:xfrm>
            <a:off x="2461327" y="5556530"/>
            <a:ext cx="695915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dirty="0"/>
              <a:t>Z własnego doświadczenia polecam dla lepszej integracji uczęszczać na </a:t>
            </a:r>
            <a:r>
              <a:rPr lang="pl-PL" b="1" dirty="0"/>
              <a:t>Erasmus </a:t>
            </a:r>
            <a:r>
              <a:rPr lang="pl-PL" b="1" err="1"/>
              <a:t>Monday</a:t>
            </a:r>
            <a:r>
              <a:rPr lang="pl-PL" dirty="0"/>
              <a:t>, które są cotygodniowymi, darmowymi spotkaniami organizowanymi przez Erasmus Life</a:t>
            </a:r>
            <a:endParaRPr lang="pl-PL"/>
          </a:p>
        </p:txBody>
      </p:sp>
      <p:pic>
        <p:nvPicPr>
          <p:cNvPr id="7" name="Obraz 6" descr="Stukające się kufle piwa - Darmowe emoji wektorowe na creazilla.com">
            <a:extLst>
              <a:ext uri="{FF2B5EF4-FFF2-40B4-BE49-F238E27FC236}">
                <a16:creationId xmlns:a16="http://schemas.microsoft.com/office/drawing/2014/main" id="{90EFA3D6-EC33-A7F3-6989-034AB038C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877" y="5558742"/>
            <a:ext cx="804440" cy="8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01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D04155-0E5B-729E-D3B8-23329EAF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Zakwaterowanie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AF2014-0BA5-604D-79E5-19D5A9DF9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1761" y="1710236"/>
            <a:ext cx="6050752" cy="1717652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 algn="just">
              <a:buNone/>
            </a:pPr>
            <a:r>
              <a:rPr lang="pl-PL" dirty="0"/>
              <a:t>Najważniejszą rzeczą w szukaniu zakwaterowania w Porto jest to żeby mieszkać jak najbliżej </a:t>
            </a:r>
            <a:r>
              <a:rPr lang="pl-PL" b="1" dirty="0"/>
              <a:t>stacji metra</a:t>
            </a:r>
            <a:r>
              <a:rPr lang="pl-PL" dirty="0"/>
              <a:t>, wtedy można łatwo i szybko wszędzie dotrzeć nawet jeśli np. uczelnia jest daleko. Komunikacja autobusowa niestety nie działa w ten sam sposób i lepiej nie polegać tylko na niej. </a:t>
            </a:r>
          </a:p>
        </p:txBody>
      </p:sp>
      <p:pic>
        <p:nvPicPr>
          <p:cNvPr id="4" name="Obraz 3" descr="Czerwony wykrzyknik, czerwony znak ostrzegawczy, znak wykrzyknika | Premium  Wektor">
            <a:extLst>
              <a:ext uri="{FF2B5EF4-FFF2-40B4-BE49-F238E27FC236}">
                <a16:creationId xmlns:a16="http://schemas.microsoft.com/office/drawing/2014/main" id="{89715B55-659B-B1A1-A6DF-FF67381B7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19" y="1681223"/>
            <a:ext cx="1392821" cy="1334947"/>
          </a:xfrm>
          <a:prstGeom prst="rect">
            <a:avLst/>
          </a:prstGeom>
          <a:ln>
            <a:noFill/>
          </a:ln>
        </p:spPr>
      </p:pic>
      <p:pic>
        <p:nvPicPr>
          <p:cNvPr id="5" name="Obraz 4" descr="WhatsApp – Wikipedia, wolna encyklopedia">
            <a:extLst>
              <a:ext uri="{FF2B5EF4-FFF2-40B4-BE49-F238E27FC236}">
                <a16:creationId xmlns:a16="http://schemas.microsoft.com/office/drawing/2014/main" id="{F8F88795-C0F6-EB70-126D-F70042D7E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855" y="3819110"/>
            <a:ext cx="1363884" cy="133216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52533E3-F1E5-2FA7-B377-93404E968245}"/>
              </a:ext>
            </a:extLst>
          </p:cNvPr>
          <p:cNvSpPr txBox="1"/>
          <p:nvPr/>
        </p:nvSpPr>
        <p:spPr>
          <a:xfrm>
            <a:off x="2546430" y="3781062"/>
            <a:ext cx="6153873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dirty="0"/>
              <a:t>Mieszkałem w dużym domu w dzielnicy </a:t>
            </a:r>
            <a:r>
              <a:rPr lang="pl-PL" b="1" dirty="0" err="1"/>
              <a:t>Paranhos</a:t>
            </a:r>
            <a:r>
              <a:rPr lang="pl-PL" dirty="0"/>
              <a:t> z ogrodem i w dobrym standardzie (balkon, własna łazienka, sprzątanie części wspólnej + łazienek co tydzień) z 7 współlokatorami. Właściciele to starsi Państwo, którzy od razu reagowali na każdą awarię. Ogółem bardzo polecam.</a:t>
            </a:r>
            <a:endParaRPr lang="pl-PL"/>
          </a:p>
          <a:p>
            <a:pPr algn="just"/>
            <a:r>
              <a:rPr lang="pl-PL" b="1" dirty="0"/>
              <a:t>Można było nocować gości </a:t>
            </a:r>
            <a:r>
              <a:rPr lang="pl-PL" dirty="0"/>
              <a:t>(właściciele udostępniali mi nawet dodatkowe łóżko i pościele)</a:t>
            </a:r>
          </a:p>
          <a:p>
            <a:pPr algn="just"/>
            <a:r>
              <a:rPr lang="pl-PL" b="1" dirty="0"/>
              <a:t>Kontakt Whatsapp:</a:t>
            </a:r>
            <a:r>
              <a:rPr lang="pl-PL" dirty="0"/>
              <a:t> Pani </a:t>
            </a:r>
            <a:r>
              <a:rPr lang="pl-PL" err="1"/>
              <a:t>Dalva</a:t>
            </a:r>
            <a:r>
              <a:rPr lang="pl-PL" dirty="0"/>
              <a:t> +351 910 820 272</a:t>
            </a:r>
          </a:p>
        </p:txBody>
      </p:sp>
    </p:spTree>
    <p:extLst>
      <p:ext uri="{BB962C8B-B14F-4D97-AF65-F5344CB8AC3E}">
        <p14:creationId xmlns:p14="http://schemas.microsoft.com/office/powerpoint/2010/main" val="454042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CFAB22-E090-B947-8F02-B31A13361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Udanej przygody życia!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C8F260-2ECE-3D1A-48A4-91CBE1304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pl-PL" dirty="0"/>
              <a:t>Jeśli dla kogoś ta prezentacja okazała się pomocna i skorzystał z niej podczas planowania najlepszej przygody w swoim życiu w pięknym Porto. Można w ramach podziękowania podczas oglądania zachodu słońca w </a:t>
            </a:r>
            <a:r>
              <a:rPr lang="pl-PL" dirty="0" err="1"/>
              <a:t>Jardim</a:t>
            </a:r>
            <a:r>
              <a:rPr lang="pl-PL" dirty="0"/>
              <a:t> do </a:t>
            </a:r>
            <a:r>
              <a:rPr lang="pl-PL" dirty="0" err="1"/>
              <a:t>Morro</a:t>
            </a:r>
            <a:r>
              <a:rPr lang="pl-PL" dirty="0"/>
              <a:t> spojrzeć nostalgicznie na ozdobioną słońcem rzekę Duro i wspomnieć autora tej prezentacji, który chciałby przeżyć to raz jeszcze...</a:t>
            </a:r>
            <a:endParaRPr lang="pl-PL"/>
          </a:p>
        </p:txBody>
      </p:sp>
      <p:pic>
        <p:nvPicPr>
          <p:cNvPr id="6" name="Obraz 5" descr="Plik:Erasmus+ Logo.svg – Wikipedia, wolna encyklopedia">
            <a:extLst>
              <a:ext uri="{FF2B5EF4-FFF2-40B4-BE49-F238E27FC236}">
                <a16:creationId xmlns:a16="http://schemas.microsoft.com/office/drawing/2014/main" id="{48636F88-118E-16A6-7B8E-DDACCBA4C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490" y="3979569"/>
            <a:ext cx="6360284" cy="178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2379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2030</TotalTime>
  <Words>615</Words>
  <Application>Microsoft Office PowerPoint</Application>
  <PresentationFormat>Panoramiczny</PresentationFormat>
  <Paragraphs>46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Microsoft Sans Serif</vt:lpstr>
      <vt:lpstr>Neue Haas Grotesk Text Pro</vt:lpstr>
      <vt:lpstr>VanillaVTI</vt:lpstr>
      <vt:lpstr>Porto  Erasmus 2024-2025</vt:lpstr>
      <vt:lpstr>Prezentacja programu PowerPoint</vt:lpstr>
      <vt:lpstr>Kursy </vt:lpstr>
      <vt:lpstr>Miasto, kraj, ludzie</vt:lpstr>
      <vt:lpstr>W Porto działają dwie główne organizacje Erasmusowe – warto śledzić obie z nich </vt:lpstr>
      <vt:lpstr>Zakwaterowanie </vt:lpstr>
      <vt:lpstr>Udanej przygody życia!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Marta Mucha</dc:creator>
  <cp:lastModifiedBy>Marta Mucha</cp:lastModifiedBy>
  <cp:revision>520</cp:revision>
  <dcterms:created xsi:type="dcterms:W3CDTF">2025-03-14T18:28:48Z</dcterms:created>
  <dcterms:modified xsi:type="dcterms:W3CDTF">2025-03-18T16:59:12Z</dcterms:modified>
</cp:coreProperties>
</file>