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 b="def" i="def"/>
      <a:tcStyle>
        <a:tcBdr/>
        <a:fill>
          <a:solidFill>
            <a:srgbClr val="E7F1FA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 b="def" i="def"/>
      <a:tcStyle>
        <a:tcBdr/>
        <a:fill>
          <a:solidFill>
            <a:srgbClr val="E7F6F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 b="def" i="def"/>
      <a:tcStyle>
        <a:tcBdr/>
        <a:fill>
          <a:solidFill>
            <a:srgbClr val="EAF0E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" name="Shape 10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9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" name="Ow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" name="Tekst tytułowy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pPr/>
            <a:r>
              <a:t>Tekst tytułowy</a:t>
            </a:r>
          </a:p>
        </p:txBody>
      </p:sp>
      <p:sp>
        <p:nvSpPr>
          <p:cNvPr id="14" name="Treść - poziom 1…"/>
          <p:cNvSpPr txBox="1"/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5" name="Łącznik prosty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Łącznik prosty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Tekst tytułowy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25" name="Treść - poziom 1…"/>
          <p:cNvSpPr txBox="1"/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8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D9AA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Ow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Tekst tytułowy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pPr/>
            <a:r>
              <a:t>Tekst tytułowy</a:t>
            </a:r>
          </a:p>
        </p:txBody>
      </p:sp>
      <p:sp>
        <p:nvSpPr>
          <p:cNvPr id="36" name="Treść - poziom 1…"/>
          <p:cNvSpPr txBox="1"/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7" name="Łącznik prosty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Łącznik prosty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Tekst tytułowy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47" name="Treść - poziom 1…"/>
          <p:cNvSpPr txBox="1"/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Łącznik prosty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Tekst tytułowy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57" name="Treść - poziom 1…"/>
          <p:cNvSpPr txBox="1"/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Tekst — symbol zastępczy 4"/>
          <p:cNvSpPr/>
          <p:nvPr>
            <p:ph type="body" sz="quarter" idx="21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</a:p>
        </p:txBody>
      </p:sp>
      <p:sp>
        <p:nvSpPr>
          <p:cNvPr id="59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Łącznik prosty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Tekst tytułowy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Łącznik prosty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3" name="Tekst tytułowy"/>
          <p:cNvSpPr txBox="1"/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Tekst tytułowy</a:t>
            </a:r>
          </a:p>
        </p:txBody>
      </p:sp>
      <p:sp>
        <p:nvSpPr>
          <p:cNvPr id="84" name="Treść - poziom 1…"/>
          <p:cNvSpPr txBox="1"/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9" indent="-205739">
              <a:defRPr sz="2400"/>
            </a:lvl4pPr>
            <a:lvl5pPr marL="845819" indent="-205739">
              <a:defRPr sz="2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Tekst — symbol zastępczy 3"/>
          <p:cNvSpPr/>
          <p:nvPr>
            <p:ph type="body" sz="quarter" idx="21"/>
          </p:nvPr>
        </p:nvSpPr>
        <p:spPr>
          <a:xfrm>
            <a:off x="1024127" y="2257506"/>
            <a:ext cx="4389122" cy="37622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</a:p>
        </p:txBody>
      </p:sp>
      <p:sp>
        <p:nvSpPr>
          <p:cNvPr id="8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kst tytułowy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pPr/>
            <a:r>
              <a:t>Tekst tytułowy</a:t>
            </a:r>
          </a:p>
        </p:txBody>
      </p:sp>
      <p:sp>
        <p:nvSpPr>
          <p:cNvPr id="94" name="Obraz — symbol zastępczy 2"/>
          <p:cNvSpPr/>
          <p:nvPr>
            <p:ph type="pic" idx="21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5" name="Treść - poziom 1…"/>
          <p:cNvSpPr txBox="1"/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6" name="Łącznik prosty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3" name="Treść - poziom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/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 "/>
        <a:tabLst/>
        <a:defRPr b="0" baseline="0" cap="none" i="0" spc="0" strike="noStrike" sz="22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295655" marR="0" indent="-1676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5264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67273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85561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99277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1139081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1294529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14408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ytuł 1"/>
          <p:cNvSpPr txBox="1"/>
          <p:nvPr>
            <p:ph type="ctr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/>
          <a:p>
            <a:pPr/>
            <a:r>
              <a:t>Lizbona 2024/2025</a:t>
            </a:r>
          </a:p>
        </p:txBody>
      </p:sp>
      <p:sp>
        <p:nvSpPr>
          <p:cNvPr id="107" name="Podtytuł 2"/>
          <p:cNvSpPr txBox="1"/>
          <p:nvPr>
            <p:ph type="subTitle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/>
          <a:lstStyle/>
          <a:p>
            <a:pPr/>
            <a:r>
              <a:t>ERASMUS+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UNIVERSIDADE DE LISBOA-faculdade de direito…"/>
          <p:cNvSpPr txBox="1"/>
          <p:nvPr>
            <p:ph type="title"/>
          </p:nvPr>
        </p:nvSpPr>
        <p:spPr>
          <a:xfrm>
            <a:off x="1024127" y="395641"/>
            <a:ext cx="9720073" cy="1499617"/>
          </a:xfrm>
          <a:prstGeom prst="rect">
            <a:avLst/>
          </a:prstGeom>
        </p:spPr>
        <p:txBody>
          <a:bodyPr/>
          <a:lstStyle/>
          <a:p>
            <a:pPr algn="ctr" defTabSz="713231">
              <a:defRPr b="1" spc="78" sz="3900">
                <a:solidFill>
                  <a:srgbClr val="C5371F"/>
                </a:solidFill>
              </a:defRPr>
            </a:pPr>
            <a:r>
              <a:t>UNIVERSIDADE DE LISBOA-faculdade de direito</a:t>
            </a:r>
          </a:p>
          <a:p>
            <a:pPr algn="ctr" defTabSz="713231">
              <a:defRPr b="1" spc="78" sz="3900">
                <a:solidFill>
                  <a:srgbClr val="C5371F"/>
                </a:solidFill>
              </a:defRPr>
            </a:pPr>
            <a:r>
              <a:t>(Ig-@ulisboa)</a:t>
            </a:r>
          </a:p>
        </p:txBody>
      </p:sp>
      <p:pic>
        <p:nvPicPr>
          <p:cNvPr id="110" name="IMG_9770.jpg" descr="IMG_977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2547" y="2034038"/>
            <a:ext cx="5446906" cy="4394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ntensive Cours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Intensive Courses</a:t>
            </a:r>
          </a:p>
          <a:p>
            <a:pPr>
              <a:defRPr spc="29" sz="1500"/>
            </a:pPr>
          </a:p>
          <a:p>
            <a:pPr>
              <a:defRPr spc="26" sz="1300"/>
            </a:pPr>
            <a:r>
              <a:t>—maksymalnie 4 na semestr, trwają 5 dni codziennie po 2h, kończą się egzaminem, bądź Esejem (3 ects)</a:t>
            </a:r>
          </a:p>
        </p:txBody>
      </p:sp>
      <p:pic>
        <p:nvPicPr>
          <p:cNvPr id="113" name="Intensive Courses 24-25 - Calendar - 1st Sem.pdf" descr="Intensive Courses 24-25 - Calendar - 1st Se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0363" y="1702927"/>
            <a:ext cx="7344647" cy="5189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ytuł 1"/>
          <p:cNvSpPr txBox="1"/>
          <p:nvPr>
            <p:ph type="title"/>
          </p:nvPr>
        </p:nvSpPr>
        <p:spPr>
          <a:xfrm>
            <a:off x="6825673" y="585216"/>
            <a:ext cx="4866795" cy="1499617"/>
          </a:xfrm>
          <a:prstGeom prst="rect">
            <a:avLst/>
          </a:prstGeom>
        </p:spPr>
        <p:txBody>
          <a:bodyPr/>
          <a:lstStyle/>
          <a:p>
            <a:pPr/>
            <a:r>
              <a:t>Lizbona:)</a:t>
            </a:r>
          </a:p>
        </p:txBody>
      </p:sp>
      <p:pic>
        <p:nvPicPr>
          <p:cNvPr id="116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rcRect l="0" t="9125" r="4" b="6134"/>
          <a:stretch>
            <a:fillRect/>
          </a:stretch>
        </p:blipFill>
        <p:spPr>
          <a:xfrm>
            <a:off x="0" y="9"/>
            <a:ext cx="2934474" cy="331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Obraz 4" descr="Obraz 4"/>
          <p:cNvPicPr>
            <a:picLocks noChangeAspect="1"/>
          </p:cNvPicPr>
          <p:nvPr/>
        </p:nvPicPr>
        <p:blipFill>
          <a:blip r:embed="rId3">
            <a:extLst/>
          </a:blip>
          <a:srcRect l="0" t="7238" r="1" b="9843"/>
          <a:stretch>
            <a:fillRect/>
          </a:stretch>
        </p:blipFill>
        <p:spPr>
          <a:xfrm>
            <a:off x="3095338" y="10"/>
            <a:ext cx="2999074" cy="331574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traight Connector 12"/>
          <p:cNvSpPr/>
          <p:nvPr/>
        </p:nvSpPr>
        <p:spPr>
          <a:xfrm flipV="1">
            <a:off x="663171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Content Placeholder 9"/>
          <p:cNvSpPr txBox="1"/>
          <p:nvPr>
            <p:ph type="body" sz="half" idx="1"/>
          </p:nvPr>
        </p:nvSpPr>
        <p:spPr>
          <a:xfrm>
            <a:off x="6825673" y="2285999"/>
            <a:ext cx="4866795" cy="402336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Lizbona to miasto pełne życia, słońca i niesamowitej atmosfery, które sprawia, że studiowanie tutaj jest prawdziwą przyjemnością. Piękne widoki, bliskość oceanu i przyjazna społeczność studencka tworzą idealne warunki do nauki i codziennego życia. Uniwersytet w Lizbonie jest bardzo pomocny – szybko odpowiada na wszelkie pytania, wspiera studentów w rozwiązywaniu problemów i dba o to, aby każdy czuł się komfortowo w nowym środowisku. Dzięki temu studia tutaj to nie tylko edukacja, ale także wspaniałe doświadczenie.</a:t>
            </a:r>
          </a:p>
        </p:txBody>
      </p:sp>
      <p:pic>
        <p:nvPicPr>
          <p:cNvPr id="120" name="Symbol zastępczy zawartości 3" descr="Symbol zastępczy zawartości 3"/>
          <p:cNvPicPr>
            <a:picLocks noChangeAspect="1"/>
          </p:cNvPicPr>
          <p:nvPr/>
        </p:nvPicPr>
        <p:blipFill>
          <a:blip r:embed="rId4">
            <a:extLst/>
          </a:blip>
          <a:srcRect l="0" t="26022" r="0" b="0"/>
          <a:stretch>
            <a:fillRect/>
          </a:stretch>
        </p:blipFill>
        <p:spPr>
          <a:xfrm>
            <a:off x="19" y="3476624"/>
            <a:ext cx="6094393" cy="3381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ytuł 1"/>
          <p:cNvSpPr txBox="1"/>
          <p:nvPr>
            <p:ph type="title"/>
          </p:nvPr>
        </p:nvSpPr>
        <p:spPr>
          <a:xfrm>
            <a:off x="1024127" y="585216"/>
            <a:ext cx="6066820" cy="1499617"/>
          </a:xfrm>
          <a:prstGeom prst="rect">
            <a:avLst/>
          </a:prstGeom>
        </p:spPr>
        <p:txBody>
          <a:bodyPr/>
          <a:lstStyle/>
          <a:p>
            <a:pPr/>
            <a:r>
              <a:t>QUARTO E QUARTOS</a:t>
            </a:r>
          </a:p>
        </p:txBody>
      </p:sp>
      <p:sp>
        <p:nvSpPr>
          <p:cNvPr id="123" name="Content Placeholder 7"/>
          <p:cNvSpPr txBox="1"/>
          <p:nvPr>
            <p:ph type="body" sz="half" idx="1"/>
          </p:nvPr>
        </p:nvSpPr>
        <p:spPr>
          <a:xfrm>
            <a:off x="1024127" y="2285999"/>
            <a:ext cx="6066820" cy="4023361"/>
          </a:xfrm>
          <a:prstGeom prst="rect">
            <a:avLst/>
          </a:prstGeom>
        </p:spPr>
        <p:txBody>
          <a:bodyPr/>
          <a:lstStyle/>
          <a:p>
            <a:pPr/>
            <a:r>
              <a:t>Zdecydowanie odradzam zawieranie umowy z agencją Quarto e Quartes. Firma ta ma bardzo złą reputację – stosuje nieuczciwe praktyki, oszukuje najemców i może stanowić poważne zagrożenie finansowe oraz prawne. Wiele osób zgłaszało problemy z odzyskaniem kaucji, ukrytymi opłatami i agresywnym podejściem ze strony właścicieli. Jeśli szukasz bezpiecznego wynajmu, lepiej unikać tej agencji!!!!!!!!!!</a:t>
            </a:r>
          </a:p>
        </p:txBody>
      </p:sp>
      <p:pic>
        <p:nvPicPr>
          <p:cNvPr id="124" name="Symbol zastępczy zawartości 3" descr="Symbol zastępczy zawartości 3"/>
          <p:cNvPicPr>
            <a:picLocks noChangeAspect="1"/>
          </p:cNvPicPr>
          <p:nvPr/>
        </p:nvPicPr>
        <p:blipFill>
          <a:blip r:embed="rId2">
            <a:extLst/>
          </a:blip>
          <a:srcRect l="0" t="8124" r="1" b="23513"/>
          <a:stretch>
            <a:fillRect/>
          </a:stretch>
        </p:blipFill>
        <p:spPr>
          <a:xfrm>
            <a:off x="7552266" y="9"/>
            <a:ext cx="4639734" cy="6857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ytuł 1"/>
          <p:cNvSpPr txBox="1"/>
          <p:nvPr>
            <p:ph type="title"/>
          </p:nvPr>
        </p:nvSpPr>
        <p:spPr>
          <a:xfrm>
            <a:off x="1024127" y="585216"/>
            <a:ext cx="6066820" cy="1499617"/>
          </a:xfrm>
          <a:prstGeom prst="rect">
            <a:avLst/>
          </a:prstGeom>
        </p:spPr>
        <p:txBody>
          <a:bodyPr/>
          <a:lstStyle/>
          <a:p>
            <a:pPr/>
            <a:r>
              <a:t>Housing anywhere itp..</a:t>
            </a:r>
          </a:p>
        </p:txBody>
      </p:sp>
      <p:sp>
        <p:nvSpPr>
          <p:cNvPr id="127" name="Content Placeholder 7"/>
          <p:cNvSpPr txBox="1"/>
          <p:nvPr>
            <p:ph type="body" sz="half" idx="1"/>
          </p:nvPr>
        </p:nvSpPr>
        <p:spPr>
          <a:xfrm>
            <a:off x="1024127" y="2285999"/>
            <a:ext cx="6066820" cy="4023361"/>
          </a:xfrm>
          <a:prstGeom prst="rect">
            <a:avLst/>
          </a:prstGeom>
        </p:spPr>
        <p:txBody>
          <a:bodyPr/>
          <a:lstStyle/>
          <a:p>
            <a:pPr/>
            <a:r>
              <a:t>Firma Quarto e Quartes nie ogłasza się pod swoją prawdziwą nazwą, lecz ukrywa się za fałszywymi profilami, takimi jak „Joanna” czy „Kate”, i reklamuje oferty na stronach takich jak Housing Anywhere, Spotahome czy Unique Place. Jeśli otrzymasz wiadomość związaną z tą agencją, najlepiej natychmiast się wycofać i nie angażować w żadną współpracę.</a:t>
            </a:r>
          </a:p>
        </p:txBody>
      </p:sp>
      <p:pic>
        <p:nvPicPr>
          <p:cNvPr id="128" name="Symbol zastępczy zawartości 3" descr="Symbol zastępczy zawartości 3"/>
          <p:cNvPicPr>
            <a:picLocks noChangeAspect="1"/>
          </p:cNvPicPr>
          <p:nvPr/>
        </p:nvPicPr>
        <p:blipFill>
          <a:blip r:embed="rId2">
            <a:extLst/>
          </a:blip>
          <a:srcRect l="0" t="0" r="1" b="31639"/>
          <a:stretch>
            <a:fillRect/>
          </a:stretch>
        </p:blipFill>
        <p:spPr>
          <a:xfrm>
            <a:off x="7552266" y="9"/>
            <a:ext cx="4639734" cy="6857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Komunikacja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Komunikacja!</a:t>
            </a:r>
          </a:p>
        </p:txBody>
      </p:sp>
      <p:sp>
        <p:nvSpPr>
          <p:cNvPr id="131" name="Jeżeli jesteś studentem Uniwersytetu znajdującego w Lizbonie i masz mniej niż 23 lata, przysługuje ci darmowa „migawka”!!!- na pociągi, metro, autobusy, tramwaje oraz promy! Należy zwrócić się do uczelni po zaświadczenie o bycie studentem i udać się do 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Jeżeli jesteś studentem Uniwersytetu znajdującego w Lizbonie i masz mniej niż 23 lata, przysługuje ci darmowa „migawka”!!!- na pociągi, metro, autobusy, tramwaje oraz promy! Należy zwrócić się do uczelni po zaświadczenie o bycie studentem i udać się do </a:t>
            </a:r>
            <a:r>
              <a:rPr b="1" u="sng"/>
              <a:t>SERVICO DE FINANCAS </a:t>
            </a:r>
            <a:r>
              <a:t>(jest ich kilkanaście na terenie Lizbony) i wyrobić sobie </a:t>
            </a:r>
            <a:r>
              <a:rPr b="1" u="sng"/>
              <a:t>NIF</a:t>
            </a:r>
            <a:r>
              <a:t>. Do wyrobienia NIF-u potrzebujesz:</a:t>
            </a:r>
          </a:p>
          <a:p>
            <a:pPr/>
            <a:r>
              <a:t>-paszportu</a:t>
            </a:r>
          </a:p>
          <a:p>
            <a:pPr/>
            <a:r>
              <a:t>-zaświadczenie o byciu studentem</a:t>
            </a:r>
          </a:p>
          <a:p>
            <a:pPr/>
            <a:r>
              <a:t>-potwierdzenie adresu zamieszkania w Polsce (można zdobyć taki dokument przez mObywatela)</a:t>
            </a:r>
          </a:p>
          <a:p>
            <a:pPr/>
            <a:r>
              <a:t>Po otrzymaniu NIF-u, udajesz się do punktu gdzie wyrabiasz kartę NAVEGANTE- która jest twoją migawką, ważną na rok- ZA DARMO!</a:t>
            </a:r>
          </a:p>
        </p:txBody>
      </p:sp>
      <p:pic>
        <p:nvPicPr>
          <p:cNvPr id="132" name="IMG_9772.jpeg" descr="IMG_977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9773" y="148284"/>
            <a:ext cx="3239363" cy="2002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ODATKOWE INFORMACJ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DODATKOWE INFORMACJE:</a:t>
            </a:r>
          </a:p>
        </p:txBody>
      </p:sp>
      <p:sp>
        <p:nvSpPr>
          <p:cNvPr id="135" name="-W każdą pierwszą niedzielę miesiąca wejścia do muzeów/galerii są darmow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9611" indent="-89611" defTabSz="896111">
              <a:spcBef>
                <a:spcPts val="1100"/>
              </a:spcBef>
              <a:defRPr sz="2156"/>
            </a:pPr>
            <a:r>
              <a:t>-W każdą pierwszą niedzielę miesiąca wejścia do muzeów/galerii są darmowe</a:t>
            </a:r>
          </a:p>
          <a:p>
            <a:pPr marL="89611" indent="-89611" defTabSz="896111">
              <a:spcBef>
                <a:spcPts val="1100"/>
              </a:spcBef>
              <a:defRPr sz="2156"/>
            </a:pPr>
            <a:r>
              <a:t>-W Lizbonie działa InPost! Nie ma problemu i odebraniem lub wysyłką paczki!</a:t>
            </a:r>
          </a:p>
          <a:p>
            <a:pPr marL="89611" indent="-89611" defTabSz="896111">
              <a:spcBef>
                <a:spcPts val="1100"/>
              </a:spcBef>
              <a:defRPr sz="2156"/>
            </a:pPr>
            <a:r>
              <a:t>-Polecam zakupienie karty ELL (Erasmus Life Lisboa)- jest to organizacja, która organizuje wiele eventów, dzięki karcie masz darmowe wejścia do klubów oraz zniżki do niektórych barów, tańsze lekcje surfingu oraz kartę ESN- dzięki której masz zniżki na loty. (Koszt za kartę ok.15-20 euro, w zależności od sezonu</a:t>
            </a:r>
          </a:p>
          <a:p>
            <a:pPr marL="89611" indent="-89611" defTabSz="896111">
              <a:spcBef>
                <a:spcPts val="1100"/>
              </a:spcBef>
              <a:defRPr sz="2156"/>
            </a:pPr>
            <a:r>
              <a:t>-Uczelnia Ulisboa oferuje obiady na terenie campusów za ok.3-4 euro</a:t>
            </a:r>
          </a:p>
          <a:p>
            <a:pPr marL="89611" indent="-89611" defTabSz="896111">
              <a:spcBef>
                <a:spcPts val="1100"/>
              </a:spcBef>
              <a:defRPr sz="2156"/>
            </a:pPr>
            <a:r>
              <a:t>-Najtańszym marketem spożywczym z największym wyborem jest LIDL</a:t>
            </a:r>
          </a:p>
          <a:p>
            <a:pPr marL="89611" indent="-89611" defTabSz="896111">
              <a:spcBef>
                <a:spcPts val="1100"/>
              </a:spcBef>
              <a:defRPr sz="2156"/>
            </a:pPr>
            <a:r>
              <a:t>-Szukając mieszkania zwracaj uwagę, czy jest pralka! Jest to częsty problem w Lizbonie!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ntegralny">
  <a:themeElements>
    <a:clrScheme name="Integraln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alny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tegralny">
  <a:themeElements>
    <a:clrScheme name="Integraln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alny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